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Dosis"/>
      <p:regular r:id="rId37"/>
      <p:bold r:id="rId38"/>
    </p:embeddedFont>
    <p:embeddedFont>
      <p:font typeface="Montserra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3" roundtripDataSignature="AMtx7mi5Dk3h9/SfkSbN8fIUm6SPXFfZ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20" Type="http://schemas.openxmlformats.org/officeDocument/2006/relationships/slide" Target="slides/slide16.xml"/><Relationship Id="rId42" Type="http://schemas.openxmlformats.org/officeDocument/2006/relationships/font" Target="fonts/Montserrat-boldItalic.fntdata"/><Relationship Id="rId41" Type="http://schemas.openxmlformats.org/officeDocument/2006/relationships/font" Target="fonts/Montserrat-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Dosis-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Montserrat-regular.fntdata"/><Relationship Id="rId16" Type="http://schemas.openxmlformats.org/officeDocument/2006/relationships/slide" Target="slides/slide12.xml"/><Relationship Id="rId38" Type="http://schemas.openxmlformats.org/officeDocument/2006/relationships/font" Target="fonts/Dosis-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ae1b18aab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ae1b18aab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12ae1b18aab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ae1b18aab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6" name="Google Shape;146;g12ae1b18aab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ae1b18aab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12ae1b18aab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2" name="Google Shape;152;g12ae1b18aab_0_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ae1b18aab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12ae1b18aab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0" name="Google Shape;160;g12ae1b18aab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ae1b18aab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12ae1b18aab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67" name="Google Shape;167;g12ae1b18aab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ae1b18aab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ae1b18aab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12ae1b18aab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ae1b18aab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3" name="Google Shape;183;g12ae1b18aab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ae1b18aab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2ae1b18aab_0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89" name="Google Shape;189;g12ae1b18aab_0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ae1b18aab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12ae1b18aab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8" name="Google Shape;198;g12ae1b18aab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ae1b18aab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12ae1b18aab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0" name="Google Shape;210;g12ae1b18aab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ae1b18aab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12ae1b18aab_0_1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0" name="Google Shape;220;g12ae1b18aab_0_1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ae1b18aab_0_1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12ae1b18aab_0_1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8" name="Google Shape;228;g12ae1b18aab_0_1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ae1b18aab_0_1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37" name="Google Shape;237;g12ae1b18aab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ae1b18aab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2" name="Google Shape;242;g12ae1b18aab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ae1b18aab_0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9" name="Google Shape;249;g12ae1b18aab_0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2ae1b18aab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1" name="Google Shape;261;g12ae1b18aab_0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ae1b18aab_0_1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7" name="Google Shape;267;g12ae1b18aab_0_1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ae1b18aab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3" name="Google Shape;273;g12ae1b18aab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ae1b18aab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0" name="Google Shape;280;g12ae1b18aab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ae1b18aab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87" name="Google Shape;287;g12ae1b18aab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2ae1b18aab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12ae1b18aab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8" name="Google Shape;78;g12ae1b18aab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ae1b18aab_0_1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4" name="Google Shape;294;g12ae1b18aab_0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ae1b18aab_0_1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0" name="Google Shape;300;g12ae1b18aab_0_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2ae1b18aab_0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6" name="Google Shape;306;g12ae1b18aab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ae1b18aab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3" name="Google Shape;83;g12ae1b18aab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ae1b18aa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0" name="Google Shape;90;g12ae1b18aab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ae1b18aab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0" name="Google Shape;100;g12ae1b18aab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2ae1b18aab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2ae1b18aab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g12ae1b18aab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ae1b18aab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ae1b18aab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2ae1b18aab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2ae1b18aab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2ae1b18aab_0_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2ae1b18aab_0_4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0"/>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30"/>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0"/>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4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42"/>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p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p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p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p3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 name="Shape 21"/>
        <p:cNvGrpSpPr/>
        <p:nvPr/>
      </p:nvGrpSpPr>
      <p:grpSpPr>
        <a:xfrm>
          <a:off x="0" y="0"/>
          <a:ext cx="0" cy="0"/>
          <a:chOff x="0" y="0"/>
          <a:chExt cx="0" cy="0"/>
        </a:xfrm>
      </p:grpSpPr>
      <p:sp>
        <p:nvSpPr>
          <p:cNvPr id="22" name="Google Shape;22;p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4" name="Google Shape;24;p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p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6" name="Google Shape;26;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3"/>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9" name="Google Shape;29;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3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32" name="Google Shape;32;p3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33" name="Google Shape;33;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6" name="Google Shape;36;p35"/>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p35"/>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8" name="Google Shape;38;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3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2" name="Google Shape;42;p3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3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6" name="Google Shape;46;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2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4.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cars.usnews.com/cars-trucks/best-times-to-buy-a-used-car" TargetMode="Externa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www.fhwa.dot.gov/policyinformation/travel_monitoring/21martvt/21martvt.pdf" TargetMode="External"/><Relationship Id="rId4" Type="http://schemas.openxmlformats.org/officeDocument/2006/relationships/hyperlink" Target="https://www.usagencies.com/blog/car-tips/manual-vs-automatic/" TargetMode="External"/><Relationship Id="rId5"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towardsdatascience.com/using-the-missingno-python-library-to-identify-and-visualise-missing-data-prior-to-machine-learning-34c8c5b5f009#:~:text=Using%20missingno%20to%20Identify%20Missing,advantages%20for%20identifying%20missing%20dat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policyadvice.net/insurance/insights/how-much-do-americans-drive/" TargetMode="External"/><Relationship Id="rId4" Type="http://schemas.openxmlformats.org/officeDocument/2006/relationships/hyperlink" Target="https://www.metromile.com/blog/average-miles-driven-per-year-by-americans/" TargetMode="External"/><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  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5" y="1647401"/>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Homework EDA</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3575616"/>
            <a:ext cx="3064500" cy="10773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lang="en-US" sz="3200">
                <a:solidFill>
                  <a:schemeClr val="lt1"/>
                </a:solidFill>
                <a:latin typeface="Montserrat"/>
                <a:ea typeface="Montserrat"/>
                <a:cs typeface="Montserrat"/>
                <a:sym typeface="Montserrat"/>
              </a:rPr>
              <a:t>Kelompok 3 - ber7an</a:t>
            </a:r>
            <a:endParaRPr b="0"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58500" y="5602200"/>
            <a:ext cx="53280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lang="en-US" sz="3600">
                <a:solidFill>
                  <a:schemeClr val="lt1"/>
                </a:solidFill>
                <a:latin typeface="Montserrat"/>
                <a:ea typeface="Montserrat"/>
                <a:cs typeface="Montserrat"/>
                <a:sym typeface="Montserrat"/>
              </a:rPr>
              <a:t>Final Project Stage 1</a:t>
            </a:r>
            <a:endParaRPr b="0" i="0" sz="1400" u="none" cap="none" strike="noStrike">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12ae1b18aab_0_57"/>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42" name="Google Shape;142;g12ae1b18aab_0_57"/>
          <p:cNvSpPr txBox="1"/>
          <p:nvPr/>
        </p:nvSpPr>
        <p:spPr>
          <a:xfrm>
            <a:off x="35910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lang="en-US" sz="2100">
                <a:solidFill>
                  <a:schemeClr val="dk1"/>
                </a:solidFill>
              </a:rPr>
              <a:t>Unique Value of Non-Numerical Features</a:t>
            </a:r>
            <a:endParaRPr b="1" i="0" sz="2100" u="none" cap="none" strike="noStrike">
              <a:solidFill>
                <a:schemeClr val="dk1"/>
              </a:solidFill>
              <a:latin typeface="Arial"/>
              <a:ea typeface="Arial"/>
              <a:cs typeface="Arial"/>
              <a:sym typeface="Arial"/>
            </a:endParaRPr>
          </a:p>
        </p:txBody>
      </p:sp>
      <p:sp>
        <p:nvSpPr>
          <p:cNvPr id="143" name="Google Shape;143;g12ae1b18aab_0_57"/>
          <p:cNvSpPr txBox="1"/>
          <p:nvPr/>
        </p:nvSpPr>
        <p:spPr>
          <a:xfrm>
            <a:off x="571450" y="1264250"/>
            <a:ext cx="11258700" cy="56643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b="1" lang="en-US">
                <a:solidFill>
                  <a:schemeClr val="dk1"/>
                </a:solidFill>
              </a:rPr>
              <a:t>Hasil Pengamatan:</a:t>
            </a:r>
            <a:endParaRPr b="1">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`model`:</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yang tidak konsisten penamaannya, contohnya: Impala dan impala; Camaro dan camaro; dll.</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yang penamaannya spesifik dan tidak spesifik, contohnya: Impala dan Impala Limited.</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`body`:</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yang tidak konsisten penamaannya, contohnya: SUV dan suv; Camaro dan camaro; dll.</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yg body-nya spesifik pakai seri dan ada yang umum saja, contohnya: convertible dan q60 convertible; Sedan dan sedan.</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`trim`: di-drop.</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`transmission`: Aman, tidak ada masalah.</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`vin`: </a:t>
            </a:r>
            <a:r>
              <a:rPr lang="en-US">
                <a:solidFill>
                  <a:schemeClr val="accent2"/>
                </a:solidFill>
                <a:highlight>
                  <a:srgbClr val="FFFFFF"/>
                </a:highlight>
              </a:rPr>
              <a:t>kolom ini akan di-drop karena in setiap mobil pastilah berbeda, sehingga dapat disimpulkan bahwa korelasi antara vin dan salesprice akan mendekati 0.</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`state`: Aman, tidak ada masalah.</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`color`:</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berisi </a:t>
            </a:r>
            <a:r>
              <a:rPr b="1" lang="en-US">
                <a:solidFill>
                  <a:schemeClr val="dk1"/>
                </a:solidFill>
              </a:rPr>
              <a:t>**-**</a:t>
            </a:r>
            <a:r>
              <a:rPr lang="en-US">
                <a:solidFill>
                  <a:schemeClr val="dk1"/>
                </a:solidFill>
              </a:rPr>
              <a:t>, mungkin untuk menandakan warna mobil yang tidak diketahui. Bisa diganti dengan </a:t>
            </a:r>
            <a:r>
              <a:rPr i="1" lang="en-US">
                <a:solidFill>
                  <a:schemeClr val="dk1"/>
                </a:solidFill>
              </a:rPr>
              <a:t>*unknown*</a:t>
            </a:r>
            <a:r>
              <a:rPr lang="en-US">
                <a:solidFill>
                  <a:schemeClr val="dk1"/>
                </a:solidFill>
              </a:rPr>
              <a:t>.</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`interior`:</a:t>
            </a:r>
            <a:endParaRPr>
              <a:solidFill>
                <a:schemeClr val="dk1"/>
              </a:solidFill>
            </a:endParaRPr>
          </a:p>
          <a:p>
            <a:pPr indent="0" lvl="0" marL="457200" rtl="0" algn="l">
              <a:lnSpc>
                <a:spcPct val="135714"/>
              </a:lnSpc>
              <a:spcBef>
                <a:spcPts val="0"/>
              </a:spcBef>
              <a:spcAft>
                <a:spcPts val="0"/>
              </a:spcAft>
              <a:buNone/>
            </a:pPr>
            <a:r>
              <a:rPr lang="en-US">
                <a:solidFill>
                  <a:schemeClr val="dk1"/>
                </a:solidFill>
              </a:rPr>
              <a:t>Ada entri berisi </a:t>
            </a:r>
            <a:r>
              <a:rPr b="1" lang="en-US">
                <a:solidFill>
                  <a:schemeClr val="dk1"/>
                </a:solidFill>
              </a:rPr>
              <a:t>**-**</a:t>
            </a:r>
            <a:r>
              <a:rPr lang="en-US">
                <a:solidFill>
                  <a:schemeClr val="dk1"/>
                </a:solidFill>
              </a:rPr>
              <a:t>, mungkin untuk menandakan interior mobil yang tidak diketahui. Bisa diganti dengan </a:t>
            </a:r>
            <a:r>
              <a:rPr i="1" lang="en-US">
                <a:solidFill>
                  <a:schemeClr val="dk1"/>
                </a:solidFill>
              </a:rPr>
              <a:t>*unknown*</a:t>
            </a:r>
            <a:r>
              <a:rPr lang="en-US">
                <a:solidFill>
                  <a:schemeClr val="dk1"/>
                </a:solidFill>
              </a:rPr>
              <a:t>.</a:t>
            </a:r>
            <a:endParaRPr>
              <a:solidFill>
                <a:schemeClr val="dk1"/>
              </a:solidFill>
            </a:endParaRPr>
          </a:p>
          <a:p>
            <a:pPr indent="-317500" lvl="0" marL="457200" rtl="0" algn="l">
              <a:lnSpc>
                <a:spcPct val="135714"/>
              </a:lnSpc>
              <a:spcBef>
                <a:spcPts val="0"/>
              </a:spcBef>
              <a:spcAft>
                <a:spcPts val="0"/>
              </a:spcAft>
              <a:buClr>
                <a:schemeClr val="dk1"/>
              </a:buClr>
              <a:buSzPts val="1400"/>
              <a:buChar char="●"/>
            </a:pPr>
            <a:r>
              <a:rPr lang="en-US">
                <a:solidFill>
                  <a:schemeClr val="dk1"/>
                </a:solidFill>
              </a:rPr>
              <a:t>kolom `seller`: sepertinya kolom ini akan di-drop karena jumlah unique value-nya 14,264.</a:t>
            </a:r>
            <a:endParaRPr>
              <a:solidFill>
                <a:schemeClr val="dk1"/>
              </a:solidFill>
            </a:endParaRPr>
          </a:p>
          <a:p>
            <a:pPr indent="0" lvl="0" marL="0" rtl="0" algn="l">
              <a:lnSpc>
                <a:spcPct val="135714"/>
              </a:lnSpc>
              <a:spcBef>
                <a:spcPts val="0"/>
              </a:spcBef>
              <a:spcAft>
                <a:spcPts val="0"/>
              </a:spcAft>
              <a:buNone/>
            </a:pPr>
            <a:r>
              <a:t/>
            </a:r>
            <a:endParaRPr b="1">
              <a:solidFill>
                <a:srgbClr val="D4D4D4"/>
              </a:solidFill>
              <a:highlight>
                <a:srgbClr val="1E1E1E"/>
              </a:highlight>
            </a:endParaRPr>
          </a:p>
          <a:p>
            <a:pPr indent="0" lvl="0" marL="0" rtl="0" algn="l">
              <a:lnSpc>
                <a:spcPct val="135714"/>
              </a:lnSpc>
              <a:spcBef>
                <a:spcPts val="0"/>
              </a:spcBef>
              <a:spcAft>
                <a:spcPts val="0"/>
              </a:spcAft>
              <a:buNone/>
            </a:pPr>
            <a:r>
              <a:rPr b="1" lang="en-US">
                <a:solidFill>
                  <a:schemeClr val="dk1"/>
                </a:solidFill>
              </a:rPr>
              <a:t>Kita perlu menyamakan nilai yang tidak konsisten pada setiap kolom saat berada di tahap Data Preparation.</a:t>
            </a:r>
            <a:endParaRPr b="1">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12ae1b18aab_0_64"/>
          <p:cNvSpPr txBox="1"/>
          <p:nvPr/>
        </p:nvSpPr>
        <p:spPr>
          <a:xfrm>
            <a:off x="1792150" y="2758924"/>
            <a:ext cx="9155400" cy="846600"/>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lang="en-US" sz="4900">
                <a:solidFill>
                  <a:schemeClr val="dk1"/>
                </a:solidFill>
                <a:latin typeface="Montserrat"/>
                <a:ea typeface="Montserrat"/>
                <a:cs typeface="Montserrat"/>
                <a:sym typeface="Montserrat"/>
              </a:rPr>
              <a:t>2</a:t>
            </a:r>
            <a:r>
              <a:rPr b="1" i="0" lang="en-US" sz="4900" u="none" cap="none" strike="noStrike">
                <a:solidFill>
                  <a:schemeClr val="dk1"/>
                </a:solidFill>
                <a:latin typeface="Montserrat"/>
                <a:ea typeface="Montserrat"/>
                <a:cs typeface="Montserrat"/>
                <a:sym typeface="Montserrat"/>
              </a:rPr>
              <a:t>. </a:t>
            </a:r>
            <a:r>
              <a:rPr b="1" lang="en-US" sz="4900">
                <a:solidFill>
                  <a:schemeClr val="dk1"/>
                </a:solidFill>
                <a:latin typeface="Montserrat"/>
                <a:ea typeface="Montserrat"/>
                <a:cs typeface="Montserrat"/>
                <a:sym typeface="Montserrat"/>
              </a:rPr>
              <a:t>Un</a:t>
            </a:r>
            <a:r>
              <a:rPr b="1" i="0" lang="en-US" sz="4900" u="none" cap="none" strike="noStrike">
                <a:solidFill>
                  <a:schemeClr val="dk1"/>
                </a:solidFill>
                <a:latin typeface="Montserrat"/>
                <a:ea typeface="Montserrat"/>
                <a:cs typeface="Montserrat"/>
                <a:sym typeface="Montserrat"/>
              </a:rPr>
              <a:t>ivariate Analysis</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2ae1b18aab_0_68"/>
          <p:cNvSpPr txBox="1"/>
          <p:nvPr>
            <p:ph type="title"/>
          </p:nvPr>
        </p:nvSpPr>
        <p:spPr>
          <a:xfrm>
            <a:off x="7841350" y="612500"/>
            <a:ext cx="39351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None/>
            </a:pPr>
            <a:r>
              <a:rPr lang="en-US"/>
              <a:t>Boxplot (num)</a:t>
            </a:r>
            <a:endParaRPr b="1">
              <a:latin typeface="Montserrat"/>
              <a:ea typeface="Montserrat"/>
              <a:cs typeface="Montserrat"/>
              <a:sym typeface="Montserrat"/>
            </a:endParaRPr>
          </a:p>
        </p:txBody>
      </p:sp>
      <p:sp>
        <p:nvSpPr>
          <p:cNvPr id="155" name="Google Shape;155;g12ae1b18aab_0_68"/>
          <p:cNvSpPr txBox="1"/>
          <p:nvPr>
            <p:ph idx="1" type="body"/>
          </p:nvPr>
        </p:nvSpPr>
        <p:spPr>
          <a:xfrm>
            <a:off x="8023275" y="1536625"/>
            <a:ext cx="3753300" cy="4555200"/>
          </a:xfrm>
          <a:prstGeom prst="rect">
            <a:avLst/>
          </a:prstGeom>
          <a:noFill/>
          <a:ln>
            <a:noFill/>
          </a:ln>
        </p:spPr>
        <p:txBody>
          <a:bodyPr anchorCtr="0" anchor="t" bIns="121900" lIns="121900" spcFirstLastPara="1" rIns="121900" wrap="square" tIns="121900">
            <a:normAutofit/>
          </a:bodyPr>
          <a:lstStyle/>
          <a:p>
            <a:pPr indent="-355600" lvl="0" marL="457200" rtl="0" algn="l">
              <a:lnSpc>
                <a:spcPct val="115000"/>
              </a:lnSpc>
              <a:spcBef>
                <a:spcPts val="0"/>
              </a:spcBef>
              <a:spcAft>
                <a:spcPts val="0"/>
              </a:spcAft>
              <a:buClr>
                <a:schemeClr val="dk1"/>
              </a:buClr>
              <a:buSzPts val="2000"/>
              <a:buFont typeface="Dosis"/>
              <a:buChar char="●"/>
            </a:pPr>
            <a:r>
              <a:rPr b="1" lang="en-US" sz="2000">
                <a:latin typeface="Dosis"/>
                <a:ea typeface="Dosis"/>
                <a:cs typeface="Dosis"/>
                <a:sym typeface="Dosis"/>
              </a:rPr>
              <a:t>Terdapat outlier pada kolom “odometer” dan “sellingprice”</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Char char="●"/>
            </a:pPr>
            <a:r>
              <a:rPr b="1" lang="en-US" sz="2000">
                <a:latin typeface="Dosis"/>
                <a:ea typeface="Dosis"/>
                <a:cs typeface="Dosis"/>
                <a:sym typeface="Dosis"/>
              </a:rPr>
              <a:t>Untuk kolom “condition” tidak menunjukkan keberadaan outlier.</a:t>
            </a:r>
            <a:endParaRPr b="1" sz="2000">
              <a:latin typeface="Dosis"/>
              <a:ea typeface="Dosis"/>
              <a:cs typeface="Dosis"/>
              <a:sym typeface="Dosis"/>
            </a:endParaRPr>
          </a:p>
          <a:p>
            <a:pPr indent="0" lvl="0" marL="457200" rtl="0" algn="l">
              <a:lnSpc>
                <a:spcPct val="115000"/>
              </a:lnSpc>
              <a:spcBef>
                <a:spcPts val="0"/>
              </a:spcBef>
              <a:spcAft>
                <a:spcPts val="0"/>
              </a:spcAft>
              <a:buNone/>
            </a:pPr>
            <a:r>
              <a:t/>
            </a:r>
            <a:endParaRPr b="1" sz="2000">
              <a:latin typeface="Dosis"/>
              <a:ea typeface="Dosis"/>
              <a:cs typeface="Dosis"/>
              <a:sym typeface="Dosis"/>
            </a:endParaRPr>
          </a:p>
        </p:txBody>
      </p:sp>
      <p:pic>
        <p:nvPicPr>
          <p:cNvPr id="156" name="Google Shape;156;g12ae1b18aab_0_68"/>
          <p:cNvPicPr preferRelativeResize="0"/>
          <p:nvPr/>
        </p:nvPicPr>
        <p:blipFill>
          <a:blip r:embed="rId3">
            <a:alphaModFix/>
          </a:blip>
          <a:stretch>
            <a:fillRect/>
          </a:stretch>
        </p:blipFill>
        <p:spPr>
          <a:xfrm>
            <a:off x="614100" y="114625"/>
            <a:ext cx="6825850" cy="66294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g12ae1b18aab_0_75"/>
          <p:cNvPicPr preferRelativeResize="0"/>
          <p:nvPr/>
        </p:nvPicPr>
        <p:blipFill>
          <a:blip r:embed="rId3">
            <a:alphaModFix/>
          </a:blip>
          <a:stretch>
            <a:fillRect/>
          </a:stretch>
        </p:blipFill>
        <p:spPr>
          <a:xfrm>
            <a:off x="566725" y="706788"/>
            <a:ext cx="11525250" cy="5667375"/>
          </a:xfrm>
          <a:prstGeom prst="rect">
            <a:avLst/>
          </a:prstGeom>
          <a:noFill/>
          <a:ln>
            <a:noFill/>
          </a:ln>
        </p:spPr>
      </p:pic>
      <p:sp>
        <p:nvSpPr>
          <p:cNvPr id="163" name="Google Shape;163;g12ae1b18aab_0_75"/>
          <p:cNvSpPr txBox="1"/>
          <p:nvPr>
            <p:ph idx="1" type="body"/>
          </p:nvPr>
        </p:nvSpPr>
        <p:spPr>
          <a:xfrm>
            <a:off x="8300875" y="3739525"/>
            <a:ext cx="3791100" cy="2445300"/>
          </a:xfrm>
          <a:prstGeom prst="rect">
            <a:avLst/>
          </a:prstGeom>
          <a:noFill/>
          <a:ln>
            <a:noFill/>
          </a:ln>
        </p:spPr>
        <p:txBody>
          <a:bodyPr anchorCtr="0" anchor="t" bIns="121900" lIns="121900" spcFirstLastPara="1" rIns="121900" wrap="square" tIns="121900">
            <a:noAutofit/>
          </a:bodyPr>
          <a:lstStyle/>
          <a:p>
            <a:pPr indent="-317500" lvl="0" marL="457200" rtl="0" algn="just">
              <a:spcBef>
                <a:spcPts val="0"/>
              </a:spcBef>
              <a:spcAft>
                <a:spcPts val="0"/>
              </a:spcAft>
              <a:buSzPts val="1400"/>
              <a:buFont typeface="Arial"/>
              <a:buChar char="●"/>
            </a:pPr>
            <a:r>
              <a:rPr lang="en-US" sz="1400">
                <a:latin typeface="Arial"/>
                <a:ea typeface="Arial"/>
                <a:cs typeface="Arial"/>
                <a:sym typeface="Arial"/>
              </a:rPr>
              <a:t>Hanya kolom “condition” yang memiliki terdistribusi normal.</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Kolom yang distribusinya right skewed: `odometer`, `mmr`, `sellingprice`. Semua feature ini perlu di-handle saat Data Preparation, mungkin perlu dilakukan log transformation.</a:t>
            </a:r>
            <a:endParaRPr sz="1400">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g12ae1b18aab_0_81"/>
          <p:cNvPicPr preferRelativeResize="0"/>
          <p:nvPr/>
        </p:nvPicPr>
        <p:blipFill>
          <a:blip r:embed="rId3">
            <a:alphaModFix/>
          </a:blip>
          <a:stretch>
            <a:fillRect/>
          </a:stretch>
        </p:blipFill>
        <p:spPr>
          <a:xfrm>
            <a:off x="569425" y="438963"/>
            <a:ext cx="9086850" cy="2865875"/>
          </a:xfrm>
          <a:prstGeom prst="rect">
            <a:avLst/>
          </a:prstGeom>
          <a:noFill/>
          <a:ln>
            <a:noFill/>
          </a:ln>
        </p:spPr>
      </p:pic>
      <p:sp>
        <p:nvSpPr>
          <p:cNvPr id="170" name="Google Shape;170;g12ae1b18aab_0_81"/>
          <p:cNvSpPr txBox="1"/>
          <p:nvPr>
            <p:ph idx="1" type="body"/>
          </p:nvPr>
        </p:nvSpPr>
        <p:spPr>
          <a:xfrm>
            <a:off x="9846825" y="697125"/>
            <a:ext cx="2226300" cy="2435100"/>
          </a:xfrm>
          <a:prstGeom prst="rect">
            <a:avLst/>
          </a:prstGeom>
        </p:spPr>
        <p:txBody>
          <a:bodyPr anchorCtr="0" anchor="t" bIns="121900" lIns="121900" spcFirstLastPara="1" rIns="121900" wrap="square" tIns="121900">
            <a:normAutofit fontScale="77500" lnSpcReduction="10000"/>
          </a:bodyPr>
          <a:lstStyle/>
          <a:p>
            <a:pPr indent="0" lvl="0" marL="0" rtl="0" algn="l">
              <a:spcBef>
                <a:spcPts val="0"/>
              </a:spcBef>
              <a:spcAft>
                <a:spcPts val="0"/>
              </a:spcAft>
              <a:buNone/>
            </a:pPr>
            <a:r>
              <a:rPr lang="en-US"/>
              <a:t>state</a:t>
            </a:r>
            <a:endParaRPr/>
          </a:p>
          <a:p>
            <a:pPr indent="-322103" lvl="0" marL="457200" rtl="0" algn="l">
              <a:spcBef>
                <a:spcPts val="0"/>
              </a:spcBef>
              <a:spcAft>
                <a:spcPts val="0"/>
              </a:spcAft>
              <a:buSzPct val="100000"/>
              <a:buChar char="●"/>
            </a:pPr>
            <a:r>
              <a:rPr lang="en-US"/>
              <a:t>terdapat perbedaan yang signifikan banyaknya kendaraan yang terjual di setiap kota. </a:t>
            </a:r>
            <a:endParaRPr/>
          </a:p>
          <a:p>
            <a:pPr indent="0" lvl="0" marL="457200" rtl="0" algn="l">
              <a:spcBef>
                <a:spcPts val="0"/>
              </a:spcBef>
              <a:spcAft>
                <a:spcPts val="0"/>
              </a:spcAft>
              <a:buNone/>
            </a:pPr>
            <a:r>
              <a:t/>
            </a:r>
            <a:endParaRPr/>
          </a:p>
        </p:txBody>
      </p:sp>
      <p:pic>
        <p:nvPicPr>
          <p:cNvPr id="171" name="Google Shape;171;g12ae1b18aab_0_81"/>
          <p:cNvPicPr preferRelativeResize="0"/>
          <p:nvPr/>
        </p:nvPicPr>
        <p:blipFill>
          <a:blip r:embed="rId4">
            <a:alphaModFix/>
          </a:blip>
          <a:stretch>
            <a:fillRect/>
          </a:stretch>
        </p:blipFill>
        <p:spPr>
          <a:xfrm>
            <a:off x="569425" y="3489075"/>
            <a:ext cx="9141299" cy="2435204"/>
          </a:xfrm>
          <a:prstGeom prst="rect">
            <a:avLst/>
          </a:prstGeom>
          <a:noFill/>
          <a:ln>
            <a:noFill/>
          </a:ln>
        </p:spPr>
      </p:pic>
      <p:sp>
        <p:nvSpPr>
          <p:cNvPr id="172" name="Google Shape;172;g12ae1b18aab_0_81"/>
          <p:cNvSpPr txBox="1"/>
          <p:nvPr>
            <p:ph idx="1" type="body"/>
          </p:nvPr>
        </p:nvSpPr>
        <p:spPr>
          <a:xfrm>
            <a:off x="9846825" y="3645550"/>
            <a:ext cx="2226300" cy="2435100"/>
          </a:xfrm>
          <a:prstGeom prst="rect">
            <a:avLst/>
          </a:prstGeom>
        </p:spPr>
        <p:txBody>
          <a:bodyPr anchorCtr="0" anchor="t" bIns="121900" lIns="121900" spcFirstLastPara="1" rIns="121900" wrap="square" tIns="121900">
            <a:normAutofit fontScale="77500" lnSpcReduction="20000"/>
          </a:bodyPr>
          <a:lstStyle/>
          <a:p>
            <a:pPr indent="0" lvl="0" marL="0" rtl="0" algn="l">
              <a:spcBef>
                <a:spcPts val="0"/>
              </a:spcBef>
              <a:spcAft>
                <a:spcPts val="0"/>
              </a:spcAft>
              <a:buNone/>
            </a:pPr>
            <a:r>
              <a:rPr lang="en-US"/>
              <a:t>color</a:t>
            </a:r>
            <a:endParaRPr/>
          </a:p>
          <a:p>
            <a:pPr indent="-322103" lvl="0" marL="457200" rtl="0" algn="l">
              <a:spcBef>
                <a:spcPts val="0"/>
              </a:spcBef>
              <a:spcAft>
                <a:spcPts val="0"/>
              </a:spcAft>
              <a:buSzPct val="100000"/>
              <a:buChar char="●"/>
            </a:pPr>
            <a:r>
              <a:rPr lang="en-US"/>
              <a:t>warna favorit konsumen adalah warna umum, sedangkan warna-warna unik lebih sedikit peminat.</a:t>
            </a:r>
            <a:endParaRPr/>
          </a:p>
          <a:p>
            <a:pPr indent="0" lvl="0" marL="45720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g12ae1b18aab_0_89"/>
          <p:cNvPicPr preferRelativeResize="0"/>
          <p:nvPr/>
        </p:nvPicPr>
        <p:blipFill>
          <a:blip r:embed="rId3">
            <a:alphaModFix/>
          </a:blip>
          <a:stretch>
            <a:fillRect/>
          </a:stretch>
        </p:blipFill>
        <p:spPr>
          <a:xfrm>
            <a:off x="707181" y="617350"/>
            <a:ext cx="8287701" cy="2884575"/>
          </a:xfrm>
          <a:prstGeom prst="rect">
            <a:avLst/>
          </a:prstGeom>
          <a:noFill/>
          <a:ln>
            <a:noFill/>
          </a:ln>
        </p:spPr>
      </p:pic>
      <p:sp>
        <p:nvSpPr>
          <p:cNvPr id="179" name="Google Shape;179;g12ae1b18aab_0_89"/>
          <p:cNvSpPr txBox="1"/>
          <p:nvPr/>
        </p:nvSpPr>
        <p:spPr>
          <a:xfrm>
            <a:off x="545275" y="0"/>
            <a:ext cx="11646600" cy="4179000"/>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50000"/>
              </a:lnSpc>
              <a:spcBef>
                <a:spcPts val="0"/>
              </a:spcBef>
              <a:spcAft>
                <a:spcPts val="0"/>
              </a:spcAft>
              <a:buClr>
                <a:schemeClr val="dk1"/>
              </a:buClr>
              <a:buSzPts val="2100"/>
              <a:buFont typeface="Dosis"/>
              <a:buChar char="●"/>
            </a:pPr>
            <a:r>
              <a:rPr b="1" lang="en-US" sz="2100">
                <a:solidFill>
                  <a:schemeClr val="dk1"/>
                </a:solidFill>
                <a:latin typeface="Dosis"/>
                <a:ea typeface="Dosis"/>
                <a:cs typeface="Dosis"/>
                <a:sym typeface="Dosis"/>
              </a:rPr>
              <a:t>Interior</a:t>
            </a:r>
            <a:endParaRPr b="1" i="0" sz="21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p:txBody>
      </p:sp>
      <p:sp>
        <p:nvSpPr>
          <p:cNvPr id="180" name="Google Shape;180;g12ae1b18aab_0_89"/>
          <p:cNvSpPr txBox="1"/>
          <p:nvPr>
            <p:ph idx="1" type="body"/>
          </p:nvPr>
        </p:nvSpPr>
        <p:spPr>
          <a:xfrm>
            <a:off x="707175" y="3659850"/>
            <a:ext cx="10144200" cy="6978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Warna interior yang peminatnya paling banyak adalah black, gray, beige, dan tan.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2ae1b18aab_0_96"/>
          <p:cNvSpPr txBox="1"/>
          <p:nvPr/>
        </p:nvSpPr>
        <p:spPr>
          <a:xfrm>
            <a:off x="1792150" y="2758924"/>
            <a:ext cx="9155400" cy="846600"/>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3. Multivariate Analysis</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2ae1b18aab_0_100"/>
          <p:cNvSpPr txBox="1"/>
          <p:nvPr>
            <p:ph idx="1" type="body"/>
          </p:nvPr>
        </p:nvSpPr>
        <p:spPr>
          <a:xfrm>
            <a:off x="415600" y="694075"/>
            <a:ext cx="11360700" cy="5965500"/>
          </a:xfrm>
          <a:prstGeom prst="rect">
            <a:avLst/>
          </a:prstGeom>
          <a:noFill/>
          <a:ln>
            <a:noFill/>
          </a:ln>
        </p:spPr>
        <p:txBody>
          <a:bodyPr anchorCtr="0" anchor="t" bIns="121900" lIns="121900" spcFirstLastPara="1" rIns="121900" wrap="square" tIns="121900">
            <a:noAutofit/>
          </a:bodyPr>
          <a:lstStyle/>
          <a:p>
            <a:pPr indent="-357505" lvl="0" marL="457200" rtl="0" algn="l">
              <a:lnSpc>
                <a:spcPct val="95000"/>
              </a:lnSpc>
              <a:spcBef>
                <a:spcPts val="0"/>
              </a:spcBef>
              <a:spcAft>
                <a:spcPts val="0"/>
              </a:spcAft>
              <a:buSzPts val="2030"/>
              <a:buFont typeface="Dosis"/>
              <a:buChar char="●"/>
            </a:pPr>
            <a:r>
              <a:rPr b="1" lang="en-US" sz="2029">
                <a:latin typeface="Dosis"/>
                <a:ea typeface="Dosis"/>
                <a:cs typeface="Dosis"/>
                <a:sym typeface="Dosis"/>
              </a:rPr>
              <a:t>Korelasi antar fitur numerik (numerical feature)</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rPr b="1" lang="en-US" sz="2029">
                <a:latin typeface="Dosis"/>
                <a:ea typeface="Dosis"/>
                <a:cs typeface="Dosis"/>
                <a:sym typeface="Dosis"/>
              </a:rPr>
              <a:t>Berdasarkan heatmap diatas dapat dilihat bahwa:</a:t>
            </a:r>
            <a:endParaRPr b="1"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Sellingprice memiliki korelasi positif cukup kuat dengan mmr, year dan condition (strong potential feature)</a:t>
            </a:r>
            <a:endParaRPr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Sedangkan, korelasi sellingprice dengan odometer adalah negatif cukup kuat</a:t>
            </a:r>
            <a:endParaRPr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Kolom year memiliki korelasi positif cukup kuat dengan odometer. Ada kemungkinan kedua feature ini redundan sehingga salah satunya perlu untuk di-drop.</a:t>
            </a:r>
            <a:endParaRPr sz="2029">
              <a:latin typeface="Dosis"/>
              <a:ea typeface="Dosis"/>
              <a:cs typeface="Dosis"/>
              <a:sym typeface="Dosis"/>
            </a:endParaRPr>
          </a:p>
        </p:txBody>
      </p:sp>
      <p:pic>
        <p:nvPicPr>
          <p:cNvPr id="192" name="Google Shape;192;g12ae1b18aab_0_100"/>
          <p:cNvPicPr preferRelativeResize="0"/>
          <p:nvPr/>
        </p:nvPicPr>
        <p:blipFill rotWithShape="1">
          <a:blip r:embed="rId3">
            <a:alphaModFix/>
          </a:blip>
          <a:srcRect b="0" l="0" r="0" t="0"/>
          <a:stretch/>
        </p:blipFill>
        <p:spPr>
          <a:xfrm>
            <a:off x="6177375" y="1036625"/>
            <a:ext cx="4312075" cy="4039375"/>
          </a:xfrm>
          <a:prstGeom prst="rect">
            <a:avLst/>
          </a:prstGeom>
          <a:noFill/>
          <a:ln>
            <a:noFill/>
          </a:ln>
        </p:spPr>
      </p:pic>
      <p:sp>
        <p:nvSpPr>
          <p:cNvPr id="193" name="Google Shape;193;g12ae1b18aab_0_100"/>
          <p:cNvSpPr/>
          <p:nvPr/>
        </p:nvSpPr>
        <p:spPr>
          <a:xfrm>
            <a:off x="6557975" y="2714625"/>
            <a:ext cx="642900" cy="6000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12ae1b18aab_0_100"/>
          <p:cNvSpPr txBox="1"/>
          <p:nvPr/>
        </p:nvSpPr>
        <p:spPr>
          <a:xfrm>
            <a:off x="5277325" y="2814525"/>
            <a:ext cx="98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redundan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12ae1b18aab_0_108"/>
          <p:cNvSpPr txBox="1"/>
          <p:nvPr>
            <p:ph type="title"/>
          </p:nvPr>
        </p:nvSpPr>
        <p:spPr>
          <a:xfrm>
            <a:off x="354000" y="498078"/>
            <a:ext cx="5393700" cy="5766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5600"/>
              <a:buNone/>
            </a:pPr>
            <a:r>
              <a:t/>
            </a:r>
            <a:endParaRPr sz="5600"/>
          </a:p>
        </p:txBody>
      </p:sp>
      <p:sp>
        <p:nvSpPr>
          <p:cNvPr id="201" name="Google Shape;201;g12ae1b18aab_0_108"/>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p>
            <a:pPr indent="0" lvl="0" marL="0" rtl="0" algn="l">
              <a:lnSpc>
                <a:spcPct val="115000"/>
              </a:lnSpc>
              <a:spcBef>
                <a:spcPts val="0"/>
              </a:spcBef>
              <a:spcAft>
                <a:spcPts val="0"/>
              </a:spcAft>
              <a:buSzPts val="2400"/>
              <a:buNone/>
            </a:pPr>
            <a:r>
              <a:rPr b="1" lang="en-US" sz="2000">
                <a:latin typeface="Dosis"/>
                <a:ea typeface="Dosis"/>
                <a:cs typeface="Dosis"/>
                <a:sym typeface="Dosis"/>
              </a:rPr>
              <a:t>Dari pair plot diatas dapat disimpulkan bahwa: </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year di atas 2000 memiliki sellingprice yang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mobil dengan condition &gt; 3 memiliki sellingprice yang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semakin sedikit odometer maka sellingprice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sellingprice dan mmr sangat jelas memiliki korelasi linear</a:t>
            </a:r>
            <a:endParaRPr b="1" sz="2000">
              <a:latin typeface="Dosis"/>
              <a:ea typeface="Dosis"/>
              <a:cs typeface="Dosis"/>
              <a:sym typeface="Dosis"/>
            </a:endParaRPr>
          </a:p>
        </p:txBody>
      </p:sp>
      <p:pic>
        <p:nvPicPr>
          <p:cNvPr id="202" name="Google Shape;202;g12ae1b18aab_0_108"/>
          <p:cNvPicPr preferRelativeResize="0"/>
          <p:nvPr/>
        </p:nvPicPr>
        <p:blipFill rotWithShape="1">
          <a:blip r:embed="rId3">
            <a:alphaModFix/>
          </a:blip>
          <a:srcRect b="0" l="0" r="0" t="0"/>
          <a:stretch/>
        </p:blipFill>
        <p:spPr>
          <a:xfrm>
            <a:off x="76201" y="498075"/>
            <a:ext cx="5766301" cy="5766301"/>
          </a:xfrm>
          <a:prstGeom prst="rect">
            <a:avLst/>
          </a:prstGeom>
          <a:noFill/>
          <a:ln>
            <a:noFill/>
          </a:ln>
        </p:spPr>
      </p:pic>
      <p:sp>
        <p:nvSpPr>
          <p:cNvPr id="203" name="Google Shape;203;g12ae1b18aab_0_108"/>
          <p:cNvSpPr/>
          <p:nvPr/>
        </p:nvSpPr>
        <p:spPr>
          <a:xfrm>
            <a:off x="1057275" y="5114925"/>
            <a:ext cx="4287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12ae1b18aab_0_108"/>
          <p:cNvSpPr/>
          <p:nvPr/>
        </p:nvSpPr>
        <p:spPr>
          <a:xfrm>
            <a:off x="2076450" y="5114925"/>
            <a:ext cx="4287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12ae1b18aab_0_108"/>
          <p:cNvSpPr/>
          <p:nvPr/>
        </p:nvSpPr>
        <p:spPr>
          <a:xfrm>
            <a:off x="2638425" y="5114925"/>
            <a:ext cx="2952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12ae1b18aab_0_108"/>
          <p:cNvSpPr/>
          <p:nvPr/>
        </p:nvSpPr>
        <p:spPr>
          <a:xfrm>
            <a:off x="3724275" y="5114925"/>
            <a:ext cx="1019100" cy="114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2ae1b18aab_0_119"/>
          <p:cNvSpPr txBox="1"/>
          <p:nvPr>
            <p:ph idx="1" type="body"/>
          </p:nvPr>
        </p:nvSpPr>
        <p:spPr>
          <a:xfrm>
            <a:off x="650150" y="747100"/>
            <a:ext cx="11126100" cy="578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rPr b="1" lang="en-US" sz="2000">
                <a:latin typeface="Dosis"/>
                <a:ea typeface="Dosis"/>
                <a:cs typeface="Dosis"/>
                <a:sym typeface="Dosis"/>
              </a:rPr>
              <a:t>Dari displot diatas dapat diketahui bahwa mobil dengan transmission automatic lebih banyak terjual dan memiliki sellingprice yang lebih tinggi dibandingkan dengan transmission manual. Hal tersebut dapat dilihat dari puncak distribusi transmission automatic lebih condong ke kanan dari pada manual.</a:t>
            </a:r>
            <a:endParaRPr b="1" sz="2000">
              <a:latin typeface="Dosis"/>
              <a:ea typeface="Dosis"/>
              <a:cs typeface="Dosis"/>
              <a:sym typeface="Dosis"/>
            </a:endParaRPr>
          </a:p>
        </p:txBody>
      </p:sp>
      <p:pic>
        <p:nvPicPr>
          <p:cNvPr id="213" name="Google Shape;213;g12ae1b18aab_0_119"/>
          <p:cNvPicPr preferRelativeResize="0"/>
          <p:nvPr/>
        </p:nvPicPr>
        <p:blipFill rotWithShape="1">
          <a:blip r:embed="rId3">
            <a:alphaModFix/>
          </a:blip>
          <a:srcRect b="0" l="0" r="0" t="0"/>
          <a:stretch/>
        </p:blipFill>
        <p:spPr>
          <a:xfrm>
            <a:off x="651425" y="459326"/>
            <a:ext cx="5288350" cy="3839675"/>
          </a:xfrm>
          <a:prstGeom prst="rect">
            <a:avLst/>
          </a:prstGeom>
          <a:noFill/>
          <a:ln>
            <a:noFill/>
          </a:ln>
        </p:spPr>
      </p:pic>
      <p:pic>
        <p:nvPicPr>
          <p:cNvPr id="214" name="Google Shape;214;g12ae1b18aab_0_119"/>
          <p:cNvPicPr preferRelativeResize="0"/>
          <p:nvPr/>
        </p:nvPicPr>
        <p:blipFill>
          <a:blip r:embed="rId4">
            <a:alphaModFix/>
          </a:blip>
          <a:stretch>
            <a:fillRect/>
          </a:stretch>
        </p:blipFill>
        <p:spPr>
          <a:xfrm>
            <a:off x="5939775" y="1154925"/>
            <a:ext cx="6090450" cy="2455075"/>
          </a:xfrm>
          <a:prstGeom prst="rect">
            <a:avLst/>
          </a:prstGeom>
          <a:noFill/>
          <a:ln>
            <a:noFill/>
          </a:ln>
        </p:spPr>
      </p:pic>
      <p:sp>
        <p:nvSpPr>
          <p:cNvPr id="215" name="Google Shape;215;g12ae1b18aab_0_119"/>
          <p:cNvSpPr txBox="1"/>
          <p:nvPr/>
        </p:nvSpPr>
        <p:spPr>
          <a:xfrm>
            <a:off x="2678500" y="230300"/>
            <a:ext cx="153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Normalisasi</a:t>
            </a:r>
            <a:endParaRPr b="1" sz="1600"/>
          </a:p>
        </p:txBody>
      </p:sp>
      <p:sp>
        <p:nvSpPr>
          <p:cNvPr id="216" name="Google Shape;216;g12ae1b18aab_0_119"/>
          <p:cNvSpPr txBox="1"/>
          <p:nvPr/>
        </p:nvSpPr>
        <p:spPr>
          <a:xfrm>
            <a:off x="7445875" y="611725"/>
            <a:ext cx="234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Tidak di normalisasi</a:t>
            </a:r>
            <a:endParaRPr b="1"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nvSpPr>
        <p:spPr>
          <a:xfrm>
            <a:off x="807020" y="3456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Kelompok ber7an</a:t>
            </a:r>
            <a:endParaRPr b="1" i="0" sz="3200" u="none" cap="none" strike="noStrike">
              <a:solidFill>
                <a:srgbClr val="0198A3"/>
              </a:solidFill>
              <a:latin typeface="Montserrat"/>
              <a:ea typeface="Montserrat"/>
              <a:cs typeface="Montserrat"/>
              <a:sym typeface="Montserrat"/>
            </a:endParaRPr>
          </a:p>
        </p:txBody>
      </p:sp>
      <p:sp>
        <p:nvSpPr>
          <p:cNvPr id="74" name="Google Shape;74;p2"/>
          <p:cNvSpPr txBox="1"/>
          <p:nvPr/>
        </p:nvSpPr>
        <p:spPr>
          <a:xfrm>
            <a:off x="721225" y="1262900"/>
            <a:ext cx="4945200" cy="4728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65000"/>
              </a:lnSpc>
              <a:spcBef>
                <a:spcPts val="0"/>
              </a:spcBef>
              <a:spcAft>
                <a:spcPts val="0"/>
              </a:spcAft>
              <a:buClr>
                <a:schemeClr val="dk1"/>
              </a:buClr>
              <a:buSzPts val="2400"/>
              <a:buFont typeface="Dosis"/>
              <a:buChar char="●"/>
            </a:pPr>
            <a:r>
              <a:rPr b="1" i="0" lang="en-US" sz="2400" u="sng" cap="none" strike="noStrike">
                <a:solidFill>
                  <a:schemeClr val="dk1"/>
                </a:solidFill>
                <a:latin typeface="Dosis"/>
                <a:ea typeface="Dosis"/>
                <a:cs typeface="Dosis"/>
                <a:sym typeface="Dosis"/>
              </a:rPr>
              <a:t>Ketua</a:t>
            </a:r>
            <a:r>
              <a:rPr b="1" i="0" lang="en-US" sz="2400" u="none" cap="none" strike="noStrike">
                <a:solidFill>
                  <a:schemeClr val="dk1"/>
                </a:solidFill>
                <a:latin typeface="Dosis"/>
                <a:ea typeface="Dosis"/>
                <a:cs typeface="Dosis"/>
                <a:sym typeface="Dosis"/>
              </a:rPr>
              <a:t>: </a:t>
            </a:r>
            <a:r>
              <a:rPr b="0" i="0" lang="en-US" sz="2400" u="none" cap="none" strike="noStrike">
                <a:solidFill>
                  <a:schemeClr val="dk1"/>
                </a:solidFill>
                <a:latin typeface="Dosis"/>
                <a:ea typeface="Dosis"/>
                <a:cs typeface="Dosis"/>
                <a:sym typeface="Dosis"/>
              </a:rPr>
              <a:t>Indra R Siregar</a:t>
            </a:r>
            <a:endParaRPr b="0" i="0" sz="1900" u="none" cap="none" strike="noStrike">
              <a:solidFill>
                <a:schemeClr val="dk1"/>
              </a:solidFill>
              <a:latin typeface="Dosis"/>
              <a:ea typeface="Dosis"/>
              <a:cs typeface="Dosis"/>
              <a:sym typeface="Dosis"/>
            </a:endParaRPr>
          </a:p>
          <a:p>
            <a:pPr indent="-381000" lvl="0" marL="457200" marR="0" rtl="0" algn="l">
              <a:lnSpc>
                <a:spcPct val="165000"/>
              </a:lnSpc>
              <a:spcBef>
                <a:spcPts val="0"/>
              </a:spcBef>
              <a:spcAft>
                <a:spcPts val="0"/>
              </a:spcAft>
              <a:buClr>
                <a:schemeClr val="dk1"/>
              </a:buClr>
              <a:buSzPts val="2400"/>
              <a:buFont typeface="Dosis"/>
              <a:buChar char="●"/>
            </a:pPr>
            <a:r>
              <a:rPr b="1" i="0" lang="en-US" sz="2400" u="sng" cap="none" strike="noStrike">
                <a:solidFill>
                  <a:schemeClr val="dk1"/>
                </a:solidFill>
                <a:latin typeface="Dosis"/>
                <a:ea typeface="Dosis"/>
                <a:cs typeface="Dosis"/>
                <a:sym typeface="Dosis"/>
              </a:rPr>
              <a:t>Anggota:</a:t>
            </a:r>
            <a:endParaRPr b="1" i="0" sz="2400" u="sng"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Nadya Audina S K</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Himawan Jotama</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Juldan Umbu R</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Zidni Fahra A </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Teguh Ferdianto</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Evinda Widia C</a:t>
            </a:r>
            <a:endParaRPr b="0" i="0" sz="24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12ae1b18aab_0_128"/>
          <p:cNvSpPr txBox="1"/>
          <p:nvPr>
            <p:ph idx="1" type="body"/>
          </p:nvPr>
        </p:nvSpPr>
        <p:spPr>
          <a:xfrm>
            <a:off x="593850" y="708800"/>
            <a:ext cx="11182500" cy="5823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Dari gambar di atas dapat dilihat bahwa mobil dengan color black, white, silver, grey, blue dan red menempati 6 warna dengan penjualan terbanyak.</a:t>
            </a:r>
            <a:endParaRPr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Namun, sepertinya semua color sama saja efeknya terhadap sellingprice, dikarenakan puncak distribusi tidak menunjukkan perbedaan yang signifikan.</a:t>
            </a:r>
            <a:endParaRPr sz="2000">
              <a:latin typeface="Dosis"/>
              <a:ea typeface="Dosis"/>
              <a:cs typeface="Dosis"/>
              <a:sym typeface="Dosis"/>
            </a:endParaRPr>
          </a:p>
        </p:txBody>
      </p:sp>
      <p:pic>
        <p:nvPicPr>
          <p:cNvPr id="223" name="Google Shape;223;g12ae1b18aab_0_128"/>
          <p:cNvPicPr preferRelativeResize="0"/>
          <p:nvPr/>
        </p:nvPicPr>
        <p:blipFill rotWithShape="1">
          <a:blip r:embed="rId3">
            <a:alphaModFix/>
          </a:blip>
          <a:srcRect b="0" l="0" r="0" t="0"/>
          <a:stretch/>
        </p:blipFill>
        <p:spPr>
          <a:xfrm>
            <a:off x="7283825" y="1277125"/>
            <a:ext cx="2811600" cy="2826800"/>
          </a:xfrm>
          <a:prstGeom prst="rect">
            <a:avLst/>
          </a:prstGeom>
          <a:noFill/>
          <a:ln>
            <a:noFill/>
          </a:ln>
        </p:spPr>
      </p:pic>
      <p:pic>
        <p:nvPicPr>
          <p:cNvPr id="224" name="Google Shape;224;g12ae1b18aab_0_128"/>
          <p:cNvPicPr preferRelativeResize="0"/>
          <p:nvPr/>
        </p:nvPicPr>
        <p:blipFill rotWithShape="1">
          <a:blip r:embed="rId4">
            <a:alphaModFix/>
          </a:blip>
          <a:srcRect b="0" l="0" r="0" t="0"/>
          <a:stretch/>
        </p:blipFill>
        <p:spPr>
          <a:xfrm>
            <a:off x="2562075" y="57275"/>
            <a:ext cx="4602425" cy="450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12ae1b18aab_0_135"/>
          <p:cNvSpPr txBox="1"/>
          <p:nvPr>
            <p:ph idx="1" type="body"/>
          </p:nvPr>
        </p:nvSpPr>
        <p:spPr>
          <a:xfrm>
            <a:off x="415600" y="862050"/>
            <a:ext cx="11360700" cy="56319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Dari displot diatas dapat dilihat bahwa interior off-white dan black cenderung memiliki sellingprice yang tinggi (puncak distribusi berada lebih kanan dibanding yang lain) dan penjualannya juga lebih banyak dibanding warna interior yang lain.</a:t>
            </a:r>
            <a:endParaRPr sz="2000">
              <a:latin typeface="Dosis"/>
              <a:ea typeface="Dosis"/>
              <a:cs typeface="Dosis"/>
              <a:sym typeface="Dosis"/>
            </a:endParaRPr>
          </a:p>
        </p:txBody>
      </p:sp>
      <p:pic>
        <p:nvPicPr>
          <p:cNvPr id="231" name="Google Shape;231;g12ae1b18aab_0_135"/>
          <p:cNvPicPr preferRelativeResize="0"/>
          <p:nvPr/>
        </p:nvPicPr>
        <p:blipFill>
          <a:blip r:embed="rId3">
            <a:alphaModFix/>
          </a:blip>
          <a:stretch>
            <a:fillRect/>
          </a:stretch>
        </p:blipFill>
        <p:spPr>
          <a:xfrm>
            <a:off x="513175" y="19575"/>
            <a:ext cx="5196300" cy="4463825"/>
          </a:xfrm>
          <a:prstGeom prst="rect">
            <a:avLst/>
          </a:prstGeom>
          <a:noFill/>
          <a:ln>
            <a:noFill/>
          </a:ln>
        </p:spPr>
      </p:pic>
      <p:pic>
        <p:nvPicPr>
          <p:cNvPr id="232" name="Google Shape;232;g12ae1b18aab_0_135"/>
          <p:cNvPicPr preferRelativeResize="0"/>
          <p:nvPr/>
        </p:nvPicPr>
        <p:blipFill>
          <a:blip r:embed="rId4">
            <a:alphaModFix/>
          </a:blip>
          <a:stretch>
            <a:fillRect/>
          </a:stretch>
        </p:blipFill>
        <p:spPr>
          <a:xfrm>
            <a:off x="5709475" y="1119575"/>
            <a:ext cx="6307375" cy="2768325"/>
          </a:xfrm>
          <a:prstGeom prst="rect">
            <a:avLst/>
          </a:prstGeom>
          <a:noFill/>
          <a:ln>
            <a:noFill/>
          </a:ln>
        </p:spPr>
      </p:pic>
      <p:sp>
        <p:nvSpPr>
          <p:cNvPr id="233" name="Google Shape;233;g12ae1b18aab_0_135"/>
          <p:cNvSpPr txBox="1"/>
          <p:nvPr/>
        </p:nvSpPr>
        <p:spPr>
          <a:xfrm>
            <a:off x="2332825" y="421425"/>
            <a:ext cx="153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Normalisasi</a:t>
            </a:r>
            <a:endParaRPr b="1" sz="1600"/>
          </a:p>
        </p:txBody>
      </p:sp>
      <p:sp>
        <p:nvSpPr>
          <p:cNvPr id="234" name="Google Shape;234;g12ae1b18aab_0_135"/>
          <p:cNvSpPr txBox="1"/>
          <p:nvPr/>
        </p:nvSpPr>
        <p:spPr>
          <a:xfrm>
            <a:off x="7768975" y="630875"/>
            <a:ext cx="2438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Tidak di normalisasi</a:t>
            </a:r>
            <a:endParaRPr b="1" sz="1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2ae1b18aab_0_144"/>
          <p:cNvSpPr txBox="1"/>
          <p:nvPr/>
        </p:nvSpPr>
        <p:spPr>
          <a:xfrm>
            <a:off x="1792150" y="2758924"/>
            <a:ext cx="9155400" cy="846600"/>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4. BUSINESS INSIGHT</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2ae1b18aab_0_148"/>
          <p:cNvSpPr txBox="1"/>
          <p:nvPr/>
        </p:nvSpPr>
        <p:spPr>
          <a:xfrm>
            <a:off x="671125" y="279400"/>
            <a:ext cx="11520900" cy="5710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i="0" lang="en-US" sz="2000" u="none" cap="none" strike="noStrike">
                <a:solidFill>
                  <a:schemeClr val="dk1"/>
                </a:solidFill>
                <a:latin typeface="Dosis"/>
                <a:ea typeface="Dosis"/>
                <a:cs typeface="Dosis"/>
                <a:sym typeface="Dosis"/>
              </a:rPr>
              <a:t>Analisa ini kami buat untuk memahami business model pada penjualan mobil bekas di Amerika.</a:t>
            </a:r>
            <a:endParaRPr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i="0" lang="en-US" sz="2000" u="none" cap="none" strike="noStrike">
                <a:solidFill>
                  <a:schemeClr val="dk1"/>
                </a:solidFill>
                <a:latin typeface="Dosis"/>
                <a:ea typeface="Dosis"/>
                <a:cs typeface="Dosis"/>
                <a:sym typeface="Dosis"/>
              </a:rPr>
              <a:t>Jumlah penjualan unit mobil bekas per tahun produksi</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AutoNum type="arabicPeriod"/>
            </a:pPr>
            <a:r>
              <a:rPr i="0" lang="en-US" sz="2000" u="none" cap="none" strike="noStrike">
                <a:solidFill>
                  <a:schemeClr val="dk1"/>
                </a:solidFill>
                <a:latin typeface="Dosis"/>
                <a:ea typeface="Dosis"/>
                <a:cs typeface="Dosis"/>
                <a:sym typeface="Dosis"/>
              </a:rPr>
              <a:t>Diatas ini adalah Barplot tahun penjualan unit mobil bekas s/d Q2 2015.</a:t>
            </a:r>
            <a:endParaRPr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AutoNum type="arabicPeriod"/>
            </a:pPr>
            <a:r>
              <a:rPr i="0" lang="en-US" sz="2000" u="none" cap="none" strike="noStrike">
                <a:solidFill>
                  <a:schemeClr val="dk1"/>
                </a:solidFill>
                <a:latin typeface="Dosis"/>
                <a:ea typeface="Dosis"/>
                <a:cs typeface="Dosis"/>
                <a:sym typeface="Dosis"/>
              </a:rPr>
              <a:t>Penjualan terbanyak berada di tahun 2012 sebanyak &gt; 100.000 unit, disusul mobil produksi tahun 2013 dan 2014 sebanyak &lt;100.000 unit, dimana peminat mobil antik tergolong sangat rendah dan orang lebih tertarik dengan mobil keluaran terbaru.</a:t>
            </a:r>
            <a:endParaRPr i="0" sz="2000" u="none" cap="none" strike="noStrike">
              <a:solidFill>
                <a:schemeClr val="dk1"/>
              </a:solidFill>
              <a:latin typeface="Dosis"/>
              <a:ea typeface="Dosis"/>
              <a:cs typeface="Dosis"/>
              <a:sym typeface="Dosis"/>
            </a:endParaRPr>
          </a:p>
        </p:txBody>
      </p:sp>
      <p:pic>
        <p:nvPicPr>
          <p:cNvPr id="245" name="Google Shape;245;g12ae1b18aab_0_148"/>
          <p:cNvPicPr preferRelativeResize="0"/>
          <p:nvPr/>
        </p:nvPicPr>
        <p:blipFill rotWithShape="1">
          <a:blip r:embed="rId3">
            <a:alphaModFix/>
          </a:blip>
          <a:srcRect b="0" l="0" r="0" t="0"/>
          <a:stretch/>
        </p:blipFill>
        <p:spPr>
          <a:xfrm>
            <a:off x="1865587" y="1219800"/>
            <a:ext cx="8460826" cy="3043850"/>
          </a:xfrm>
          <a:prstGeom prst="rect">
            <a:avLst/>
          </a:prstGeom>
          <a:noFill/>
          <a:ln>
            <a:noFill/>
          </a:ln>
        </p:spPr>
      </p:pic>
      <p:sp>
        <p:nvSpPr>
          <p:cNvPr id="246" name="Google Shape;246;g12ae1b18aab_0_148"/>
          <p:cNvSpPr/>
          <p:nvPr/>
        </p:nvSpPr>
        <p:spPr>
          <a:xfrm>
            <a:off x="9278000" y="1398175"/>
            <a:ext cx="765600" cy="274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g12ae1b18aab_0_154"/>
          <p:cNvPicPr preferRelativeResize="0"/>
          <p:nvPr/>
        </p:nvPicPr>
        <p:blipFill rotWithShape="1">
          <a:blip r:embed="rId3">
            <a:alphaModFix/>
          </a:blip>
          <a:srcRect b="0" l="0" r="0" t="0"/>
          <a:stretch/>
        </p:blipFill>
        <p:spPr>
          <a:xfrm>
            <a:off x="76200" y="491125"/>
            <a:ext cx="7689648" cy="2766425"/>
          </a:xfrm>
          <a:prstGeom prst="rect">
            <a:avLst/>
          </a:prstGeom>
          <a:noFill/>
          <a:ln>
            <a:noFill/>
          </a:ln>
        </p:spPr>
      </p:pic>
      <p:sp>
        <p:nvSpPr>
          <p:cNvPr id="252" name="Google Shape;252;g12ae1b18aab_0_154"/>
          <p:cNvSpPr txBox="1"/>
          <p:nvPr/>
        </p:nvSpPr>
        <p:spPr>
          <a:xfrm>
            <a:off x="7686675" y="714400"/>
            <a:ext cx="4357800" cy="44946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Meskipun jumlah unit mobil pada tahun 2012 memiliki jumlah penjualan tertinggi, namun, rata-rata harga jualnya tidak terlalu tinggi. </a:t>
            </a:r>
            <a:endParaRPr b="1"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Pada Barplot 2 (di bawah), rata-rata harga jual mobil bekas tertinggi ada di tahun 2015 dengan nilai &gt;$250.000.</a:t>
            </a:r>
            <a:endParaRPr b="1"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Hal ini menunjukkan bahwa orang membeli mobil bekas dengan harga yang tidak jauh dari harga pasar mobil tersebut. Bisa jadi, karena mobil yang diinginkan adalah dari brand, sparepart/body yang masih bagus. Momen ini juga berlaku pada tahun 1982.</a:t>
            </a:r>
            <a:endParaRPr b="0" i="0" sz="1600" u="none" cap="none" strike="noStrike">
              <a:solidFill>
                <a:srgbClr val="000000"/>
              </a:solidFill>
              <a:latin typeface="Arial"/>
              <a:ea typeface="Arial"/>
              <a:cs typeface="Arial"/>
              <a:sym typeface="Arial"/>
            </a:endParaRPr>
          </a:p>
        </p:txBody>
      </p:sp>
      <p:sp>
        <p:nvSpPr>
          <p:cNvPr id="253" name="Google Shape;253;g12ae1b18aab_0_154"/>
          <p:cNvSpPr/>
          <p:nvPr/>
        </p:nvSpPr>
        <p:spPr>
          <a:xfrm>
            <a:off x="6791975" y="651700"/>
            <a:ext cx="323100" cy="247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4" name="Google Shape;254;g12ae1b18aab_0_154"/>
          <p:cNvGrpSpPr/>
          <p:nvPr/>
        </p:nvGrpSpPr>
        <p:grpSpPr>
          <a:xfrm>
            <a:off x="97350" y="4005000"/>
            <a:ext cx="7647325" cy="2766425"/>
            <a:chOff x="76200" y="3492100"/>
            <a:chExt cx="7647325" cy="2766425"/>
          </a:xfrm>
        </p:grpSpPr>
        <p:pic>
          <p:nvPicPr>
            <p:cNvPr id="255" name="Google Shape;255;g12ae1b18aab_0_154"/>
            <p:cNvPicPr preferRelativeResize="0"/>
            <p:nvPr/>
          </p:nvPicPr>
          <p:blipFill rotWithShape="1">
            <a:blip r:embed="rId4">
              <a:alphaModFix/>
            </a:blip>
            <a:srcRect b="0" l="0" r="0" t="0"/>
            <a:stretch/>
          </p:blipFill>
          <p:spPr>
            <a:xfrm>
              <a:off x="76200" y="3492100"/>
              <a:ext cx="7610476" cy="2766425"/>
            </a:xfrm>
            <a:prstGeom prst="rect">
              <a:avLst/>
            </a:prstGeom>
            <a:noFill/>
            <a:ln>
              <a:noFill/>
            </a:ln>
          </p:spPr>
        </p:pic>
        <p:sp>
          <p:nvSpPr>
            <p:cNvPr id="256" name="Google Shape;256;g12ae1b18aab_0_154"/>
            <p:cNvSpPr/>
            <p:nvPr/>
          </p:nvSpPr>
          <p:spPr>
            <a:xfrm>
              <a:off x="7400425" y="3571875"/>
              <a:ext cx="323100" cy="258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7" name="Google Shape;257;g12ae1b18aab_0_154"/>
          <p:cNvSpPr txBox="1"/>
          <p:nvPr/>
        </p:nvSpPr>
        <p:spPr>
          <a:xfrm>
            <a:off x="828675" y="3543300"/>
            <a:ext cx="6429300" cy="4617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50000"/>
              </a:lnSpc>
              <a:spcBef>
                <a:spcPts val="0"/>
              </a:spcBef>
              <a:spcAft>
                <a:spcPts val="0"/>
              </a:spcAft>
              <a:buClr>
                <a:schemeClr val="dk1"/>
              </a:buClr>
              <a:buSzPts val="1800"/>
              <a:buFont typeface="Dosis"/>
              <a:buChar char="●"/>
            </a:pPr>
            <a:r>
              <a:rPr b="1" i="0" lang="en-US" sz="1800" u="none" cap="none" strike="noStrike">
                <a:solidFill>
                  <a:schemeClr val="dk1"/>
                </a:solidFill>
                <a:latin typeface="Dosis"/>
                <a:ea typeface="Dosis"/>
                <a:cs typeface="Dosis"/>
                <a:sym typeface="Dosis"/>
              </a:rPr>
              <a:t>Rata-rata harga jual mobil bekas per tahun produksi (2)</a:t>
            </a:r>
            <a:endParaRPr b="0" i="0" sz="1800" u="none" cap="none" strike="noStrike">
              <a:solidFill>
                <a:srgbClr val="000000"/>
              </a:solidFill>
              <a:latin typeface="Arial"/>
              <a:ea typeface="Arial"/>
              <a:cs typeface="Arial"/>
              <a:sym typeface="Arial"/>
            </a:endParaRPr>
          </a:p>
        </p:txBody>
      </p:sp>
      <p:sp>
        <p:nvSpPr>
          <p:cNvPr id="258" name="Google Shape;258;g12ae1b18aab_0_154"/>
          <p:cNvSpPr txBox="1"/>
          <p:nvPr/>
        </p:nvSpPr>
        <p:spPr>
          <a:xfrm>
            <a:off x="364275" y="29425"/>
            <a:ext cx="7358100" cy="461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1"/>
              </a:buClr>
              <a:buSzPts val="1800"/>
              <a:buFont typeface="Dosis"/>
              <a:buChar char="●"/>
            </a:pPr>
            <a:r>
              <a:rPr b="1" i="0" lang="en-US" sz="1800" u="none" cap="none" strike="noStrike">
                <a:solidFill>
                  <a:schemeClr val="dk1"/>
                </a:solidFill>
                <a:latin typeface="Dosis"/>
                <a:ea typeface="Dosis"/>
                <a:cs typeface="Dosis"/>
                <a:sym typeface="Dosis"/>
              </a:rPr>
              <a:t>Jumlah penjualan unit mobil bekas per tahun produksi (1)</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2ae1b18aab_0_165"/>
          <p:cNvSpPr txBox="1"/>
          <p:nvPr/>
        </p:nvSpPr>
        <p:spPr>
          <a:xfrm>
            <a:off x="545275" y="0"/>
            <a:ext cx="11646600" cy="5425800"/>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50000"/>
              </a:lnSpc>
              <a:spcBef>
                <a:spcPts val="0"/>
              </a:spcBef>
              <a:spcAft>
                <a:spcPts val="0"/>
              </a:spcAft>
              <a:buClr>
                <a:schemeClr val="dk1"/>
              </a:buClr>
              <a:buSzPts val="2100"/>
              <a:buFont typeface="Dosis"/>
              <a:buChar char="●"/>
            </a:pPr>
            <a:r>
              <a:rPr b="1" i="0" lang="en-US" sz="2100" u="none" cap="none" strike="noStrike">
                <a:solidFill>
                  <a:schemeClr val="dk1"/>
                </a:solidFill>
                <a:latin typeface="Dosis"/>
                <a:ea typeface="Dosis"/>
                <a:cs typeface="Dosis"/>
                <a:sym typeface="Dosis"/>
              </a:rPr>
              <a:t>Top 15 brand mobil yang paling laku</a:t>
            </a:r>
            <a:endParaRPr b="1" i="0" sz="21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Berdasarkan kombinasi kolom brand dan tahun produksi, kita dapat mengamati bahwa mobil Ford tahun 2013 merupakan mobil yang paling laris dibeli, lalu diikuti oleh Ford 2014, Chevrolet, Nissan 2012, Ford 2012, dan seterusnya. Disimpulkan, orang lebih memilih body mobil sedan dan mobil keluarga yang cukup 4-8 orang. </a:t>
            </a:r>
            <a:endParaRPr b="1" i="0" sz="1800" u="none" cap="none" strike="noStrike">
              <a:solidFill>
                <a:schemeClr val="dk1"/>
              </a:solidFill>
              <a:latin typeface="Dosis"/>
              <a:ea typeface="Dosis"/>
              <a:cs typeface="Dosis"/>
              <a:sym typeface="Dosis"/>
            </a:endParaRPr>
          </a:p>
        </p:txBody>
      </p:sp>
      <p:pic>
        <p:nvPicPr>
          <p:cNvPr id="264" name="Google Shape;264;g12ae1b18aab_0_165"/>
          <p:cNvPicPr preferRelativeResize="0"/>
          <p:nvPr/>
        </p:nvPicPr>
        <p:blipFill rotWithShape="1">
          <a:blip r:embed="rId3">
            <a:alphaModFix/>
          </a:blip>
          <a:srcRect b="0" l="0" r="0" t="0"/>
          <a:stretch/>
        </p:blipFill>
        <p:spPr>
          <a:xfrm>
            <a:off x="2245351" y="520400"/>
            <a:ext cx="8436624" cy="3612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2ae1b18aab_0_170"/>
          <p:cNvSpPr txBox="1"/>
          <p:nvPr/>
        </p:nvSpPr>
        <p:spPr>
          <a:xfrm>
            <a:off x="545275" y="0"/>
            <a:ext cx="11646600" cy="54027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Body mobil yang paling laku</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Sesuai dengan Barplot Top 10 Brand mobil paling laris, yang paling digemari adalah mobil Ford &amp; Chevrolet, membuktikan pada grafik di atas, bahwa body mobil bentuk sedan dan SUV yang paling laris.</a:t>
            </a:r>
            <a:endParaRPr b="1" i="0" sz="1800" u="none" cap="none" strike="noStrike">
              <a:solidFill>
                <a:schemeClr val="dk1"/>
              </a:solidFill>
              <a:latin typeface="Dosis"/>
              <a:ea typeface="Dosis"/>
              <a:cs typeface="Dosis"/>
              <a:sym typeface="Dosis"/>
            </a:endParaRPr>
          </a:p>
        </p:txBody>
      </p:sp>
      <p:pic>
        <p:nvPicPr>
          <p:cNvPr id="270" name="Google Shape;270;g12ae1b18aab_0_170"/>
          <p:cNvPicPr preferRelativeResize="0"/>
          <p:nvPr/>
        </p:nvPicPr>
        <p:blipFill rotWithShape="1">
          <a:blip r:embed="rId3">
            <a:alphaModFix/>
          </a:blip>
          <a:srcRect b="0" l="0" r="0" t="0"/>
          <a:stretch/>
        </p:blipFill>
        <p:spPr>
          <a:xfrm>
            <a:off x="2057388" y="643925"/>
            <a:ext cx="8622375" cy="3743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12ae1b18aab_0_175"/>
          <p:cNvSpPr txBox="1"/>
          <p:nvPr/>
        </p:nvSpPr>
        <p:spPr>
          <a:xfrm>
            <a:off x="545275" y="0"/>
            <a:ext cx="11646600" cy="66495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Odometer vs Selling Price.</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Odometer atau millage adalah salah satu fitur terpenting yang akan diminati pembeli saat membeli mobil bekas. Umumnya semakin sedikit km pada odometer mobil bekas berarti semakin tinggi harga jualnya. Namun, dalam beberapa keadaan khusus, orang dapat membayar suatu mobil tanpa benar-benar memperhatikan odometer. Mari kita tren dalam dataset ini.</a:t>
            </a:r>
            <a:endParaRPr b="0"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Meskipun secara umum hasil scatter plot di atas menunjukkan bahwa semakin tinggi odometer, maka selling price cenderung turun (didukung juga dari pada nilai korelasi sekitar -0.6), tetapi terdapat juga odometer yang rendah dengan selling price yang tinggi. Oleh karena itu, kita dapat menyimpulkan bahwa faktor odometer tidak terlalu mempengaruhi selling price, tetapi juga dipengaruhi oleh faktor lainnya, mungkin seperti spare part, body, brand dll.</a:t>
            </a:r>
            <a:endParaRPr b="1" i="0" sz="1800" u="none" cap="none" strike="noStrike">
              <a:solidFill>
                <a:schemeClr val="dk1"/>
              </a:solidFill>
              <a:latin typeface="Dosis"/>
              <a:ea typeface="Dosis"/>
              <a:cs typeface="Dosis"/>
              <a:sym typeface="Dosis"/>
            </a:endParaRPr>
          </a:p>
        </p:txBody>
      </p:sp>
      <p:pic>
        <p:nvPicPr>
          <p:cNvPr id="276" name="Google Shape;276;g12ae1b18aab_0_175"/>
          <p:cNvPicPr preferRelativeResize="0"/>
          <p:nvPr/>
        </p:nvPicPr>
        <p:blipFill rotWithShape="1">
          <a:blip r:embed="rId3">
            <a:alphaModFix/>
          </a:blip>
          <a:srcRect b="0" l="0" r="0" t="0"/>
          <a:stretch/>
        </p:blipFill>
        <p:spPr>
          <a:xfrm>
            <a:off x="1437975" y="1630975"/>
            <a:ext cx="4405625" cy="3217350"/>
          </a:xfrm>
          <a:prstGeom prst="rect">
            <a:avLst/>
          </a:prstGeom>
          <a:noFill/>
          <a:ln>
            <a:noFill/>
          </a:ln>
        </p:spPr>
      </p:pic>
      <p:pic>
        <p:nvPicPr>
          <p:cNvPr id="277" name="Google Shape;277;g12ae1b18aab_0_175"/>
          <p:cNvPicPr preferRelativeResize="0"/>
          <p:nvPr/>
        </p:nvPicPr>
        <p:blipFill rotWithShape="1">
          <a:blip r:embed="rId4">
            <a:alphaModFix/>
          </a:blip>
          <a:srcRect b="0" l="0" r="0" t="0"/>
          <a:stretch/>
        </p:blipFill>
        <p:spPr>
          <a:xfrm>
            <a:off x="6306050" y="2231763"/>
            <a:ext cx="5090950" cy="1871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12ae1b18aab_0_181"/>
          <p:cNvSpPr txBox="1"/>
          <p:nvPr/>
        </p:nvSpPr>
        <p:spPr>
          <a:xfrm>
            <a:off x="545275" y="0"/>
            <a:ext cx="11646600" cy="68880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Jumlah penjualan mobil tiap bulan dan setiap hari.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Barplot ini hanya mendata penjualan mobil di tahun 2014 dan 2015.  pada tahun 2014 hanya pada bulan Januari, Februari, dan Desember. Sedangkan, tahun 2015 hanya memiliki data penjualan dari bulan Januari s/d Juli.</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Pada tahun 2014 tidak terlalu lengkap, yang menyebabkan adanya kekurangan dalam hasil analisa kami. </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Jika ditinjau hanya dari tahun 2015, kami dapat melihat bahwa bulan Januari &amp; Februari memiliki jumlah penjualan mobil paling banyak. Berdasarkan data di link </a:t>
            </a:r>
            <a:r>
              <a:rPr b="1" i="0" lang="en-US" sz="1700" u="sng" cap="none" strike="noStrike">
                <a:solidFill>
                  <a:schemeClr val="hlink"/>
                </a:solidFill>
                <a:latin typeface="Dosis"/>
                <a:ea typeface="Dosis"/>
                <a:cs typeface="Dosis"/>
                <a:sym typeface="Dosis"/>
                <a:hlinkClick r:id="rId3"/>
              </a:rPr>
              <a:t>berikut</a:t>
            </a:r>
            <a:r>
              <a:rPr b="1" i="0" lang="en-US" sz="1700" u="none" cap="none" strike="noStrike">
                <a:solidFill>
                  <a:schemeClr val="dk1"/>
                </a:solidFill>
                <a:latin typeface="Dosis"/>
                <a:ea typeface="Dosis"/>
                <a:cs typeface="Dosis"/>
                <a:sym typeface="Dosis"/>
              </a:rPr>
              <a:t>, kemungkinan warga AS membeli mobil bekas paling ramai di akhir tahun, dan berimbas sampai awal tahun, pada saat pergantian musim atau banyak promo deals sesuai dengan momen end &amp; new year yang harganya jauh lebih murah.</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Sedangkan, untuk bulan Maret, April, Mei, dan Juli di tahun 2015, justru memiliki jumlah penjualan mobil yang lebih rendah. </a:t>
            </a:r>
            <a:endParaRPr b="1" i="0" sz="1700" u="none" cap="none" strike="noStrike">
              <a:solidFill>
                <a:schemeClr val="dk1"/>
              </a:solidFill>
              <a:latin typeface="Dosis"/>
              <a:ea typeface="Dosis"/>
              <a:cs typeface="Dosis"/>
              <a:sym typeface="Dosis"/>
            </a:endParaRPr>
          </a:p>
        </p:txBody>
      </p:sp>
      <p:pic>
        <p:nvPicPr>
          <p:cNvPr id="283" name="Google Shape;283;g12ae1b18aab_0_181"/>
          <p:cNvPicPr preferRelativeResize="0"/>
          <p:nvPr/>
        </p:nvPicPr>
        <p:blipFill rotWithShape="1">
          <a:blip r:embed="rId4">
            <a:alphaModFix/>
          </a:blip>
          <a:srcRect b="0" l="0" r="0" t="0"/>
          <a:stretch/>
        </p:blipFill>
        <p:spPr>
          <a:xfrm>
            <a:off x="2886496" y="468113"/>
            <a:ext cx="6964149" cy="3318176"/>
          </a:xfrm>
          <a:prstGeom prst="rect">
            <a:avLst/>
          </a:prstGeom>
          <a:noFill/>
          <a:ln>
            <a:noFill/>
          </a:ln>
        </p:spPr>
      </p:pic>
      <p:sp>
        <p:nvSpPr>
          <p:cNvPr id="284" name="Google Shape;284;g12ae1b18aab_0_181"/>
          <p:cNvSpPr/>
          <p:nvPr/>
        </p:nvSpPr>
        <p:spPr>
          <a:xfrm>
            <a:off x="3563450" y="768900"/>
            <a:ext cx="1694400" cy="2838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g12ae1b18aab_0_187"/>
          <p:cNvSpPr txBox="1"/>
          <p:nvPr/>
        </p:nvSpPr>
        <p:spPr>
          <a:xfrm>
            <a:off x="545275" y="0"/>
            <a:ext cx="11646600" cy="58182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Jumlah penjualan mobil tiap hari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Fakta menarik yang ditemukan dari plot di atas adalah mayoritas warga amerika cenderung tidak memilih untuk membeli mobil di akhir pekan. Mereka lebih memilih untuk membeli mobil di pertengahan, seperti hari selasa hingga jumat.</a:t>
            </a:r>
            <a:endParaRPr b="1" i="0" sz="1800" u="none" cap="none" strike="noStrike">
              <a:solidFill>
                <a:schemeClr val="dk1"/>
              </a:solidFill>
              <a:latin typeface="Dosis"/>
              <a:ea typeface="Dosis"/>
              <a:cs typeface="Dosis"/>
              <a:sym typeface="Dosis"/>
            </a:endParaRPr>
          </a:p>
        </p:txBody>
      </p:sp>
      <p:pic>
        <p:nvPicPr>
          <p:cNvPr id="290" name="Google Shape;290;g12ae1b18aab_0_187"/>
          <p:cNvPicPr preferRelativeResize="0"/>
          <p:nvPr/>
        </p:nvPicPr>
        <p:blipFill rotWithShape="1">
          <a:blip r:embed="rId3">
            <a:alphaModFix/>
          </a:blip>
          <a:srcRect b="0" l="0" r="0" t="0"/>
          <a:stretch/>
        </p:blipFill>
        <p:spPr>
          <a:xfrm>
            <a:off x="2376200" y="453850"/>
            <a:ext cx="8291999" cy="4041951"/>
          </a:xfrm>
          <a:prstGeom prst="rect">
            <a:avLst/>
          </a:prstGeom>
          <a:noFill/>
          <a:ln>
            <a:noFill/>
          </a:ln>
        </p:spPr>
      </p:pic>
      <p:sp>
        <p:nvSpPr>
          <p:cNvPr id="291" name="Google Shape;291;g12ae1b18aab_0_187"/>
          <p:cNvSpPr/>
          <p:nvPr/>
        </p:nvSpPr>
        <p:spPr>
          <a:xfrm>
            <a:off x="4604850" y="895900"/>
            <a:ext cx="3853500" cy="3600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12ae1b18aab_0_3"/>
          <p:cNvSpPr txBox="1"/>
          <p:nvPr>
            <p:ph type="title"/>
          </p:nvPr>
        </p:nvSpPr>
        <p:spPr>
          <a:xfrm>
            <a:off x="500550" y="2307869"/>
            <a:ext cx="11190900" cy="25500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rPr lang="en-US"/>
              <a:t>Descriptive Statistics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2ae1b18aab_0_193"/>
          <p:cNvSpPr txBox="1"/>
          <p:nvPr/>
        </p:nvSpPr>
        <p:spPr>
          <a:xfrm>
            <a:off x="545275" y="0"/>
            <a:ext cx="11646600" cy="66495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Transmisi mobil yang paling diminati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Pada data diatas, warga AS lebih memilih untuk membeli mobil dengan transmisi automatic dibandingkan manual. Berdasarkan data </a:t>
            </a:r>
            <a:r>
              <a:rPr b="1" i="0" lang="en-US" sz="1800" u="sng" cap="none" strike="noStrike">
                <a:solidFill>
                  <a:schemeClr val="hlink"/>
                </a:solidFill>
                <a:latin typeface="Dosis"/>
                <a:ea typeface="Dosis"/>
                <a:cs typeface="Dosis"/>
                <a:sym typeface="Dosis"/>
                <a:hlinkClick r:id="rId3"/>
              </a:rPr>
              <a:t>1</a:t>
            </a:r>
            <a:r>
              <a:rPr b="1" i="0" lang="en-US" sz="1800" u="none" cap="none" strike="noStrike">
                <a:solidFill>
                  <a:schemeClr val="dk1"/>
                </a:solidFill>
                <a:latin typeface="Dosis"/>
                <a:ea typeface="Dosis"/>
                <a:cs typeface="Dosis"/>
                <a:sym typeface="Dosis"/>
              </a:rPr>
              <a:t> dan </a:t>
            </a:r>
            <a:r>
              <a:rPr b="1" i="0" lang="en-US" sz="1800" u="sng" cap="none" strike="noStrike">
                <a:solidFill>
                  <a:schemeClr val="hlink"/>
                </a:solidFill>
                <a:latin typeface="Dosis"/>
                <a:ea typeface="Dosis"/>
                <a:cs typeface="Dosis"/>
                <a:sym typeface="Dosis"/>
                <a:hlinkClick r:id="rId4"/>
              </a:rPr>
              <a:t>2</a:t>
            </a:r>
            <a:r>
              <a:rPr b="1" i="0" lang="en-US" sz="1800" u="none" cap="none" strike="noStrike">
                <a:solidFill>
                  <a:schemeClr val="dk1"/>
                </a:solidFill>
                <a:latin typeface="Dosis"/>
                <a:ea typeface="Dosis"/>
                <a:cs typeface="Dosis"/>
                <a:sym typeface="Dosis"/>
              </a:rPr>
              <a:t>,  mobil automatic lebih mudah dipelajari, lebih aman untuk dikendarai, lebih mudah diakses, dan model yang lebih baru bisa mendapatkan jarak tempuh yang sama baiknya dengan manual. Jadi, jika tinggal di daerah perkotaan dengan banyak lalu lintas dan kemacetan,  mungkin otomatis akan lebih nyaman, dan US memiliki volume kemacetan yang lumayan tinggi.</a:t>
            </a:r>
            <a:endParaRPr b="1" i="0" sz="1800" u="none" cap="none" strike="noStrike">
              <a:solidFill>
                <a:schemeClr val="dk1"/>
              </a:solidFill>
              <a:latin typeface="Dosis"/>
              <a:ea typeface="Dosis"/>
              <a:cs typeface="Dosis"/>
              <a:sym typeface="Dosis"/>
            </a:endParaRPr>
          </a:p>
        </p:txBody>
      </p:sp>
      <p:pic>
        <p:nvPicPr>
          <p:cNvPr id="297" name="Google Shape;297;g12ae1b18aab_0_193"/>
          <p:cNvPicPr preferRelativeResize="0"/>
          <p:nvPr/>
        </p:nvPicPr>
        <p:blipFill rotWithShape="1">
          <a:blip r:embed="rId5">
            <a:alphaModFix/>
          </a:blip>
          <a:srcRect b="0" l="0" r="0" t="0"/>
          <a:stretch/>
        </p:blipFill>
        <p:spPr>
          <a:xfrm>
            <a:off x="3477238" y="406850"/>
            <a:ext cx="5237525" cy="41272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12ae1b18aab_0_198"/>
          <p:cNvSpPr txBox="1"/>
          <p:nvPr/>
        </p:nvSpPr>
        <p:spPr>
          <a:xfrm>
            <a:off x="545275" y="0"/>
            <a:ext cx="11646600" cy="54027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Warna mobil</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Berdasarkan grafik diatas, warna mobil yang digemari oleh warga US lebih ke warna natural seperti hitam, putih, silver dan abu-abu. Selebihnya, warna-warna lain yang terlalu nyentrik tidak terlalu laris di sana.</a:t>
            </a:r>
            <a:endParaRPr b="1" i="0" sz="1800" u="none" cap="none" strike="noStrike">
              <a:solidFill>
                <a:schemeClr val="dk1"/>
              </a:solidFill>
              <a:latin typeface="Dosis"/>
              <a:ea typeface="Dosis"/>
              <a:cs typeface="Dosis"/>
              <a:sym typeface="Dosis"/>
            </a:endParaRPr>
          </a:p>
        </p:txBody>
      </p:sp>
      <p:pic>
        <p:nvPicPr>
          <p:cNvPr id="303" name="Google Shape;303;g12ae1b18aab_0_198"/>
          <p:cNvPicPr preferRelativeResize="0"/>
          <p:nvPr/>
        </p:nvPicPr>
        <p:blipFill rotWithShape="1">
          <a:blip r:embed="rId3">
            <a:alphaModFix/>
          </a:blip>
          <a:srcRect b="0" l="0" r="0" t="0"/>
          <a:stretch/>
        </p:blipFill>
        <p:spPr>
          <a:xfrm>
            <a:off x="1767275" y="479450"/>
            <a:ext cx="8970649" cy="3805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12ae1b18aab_0_203"/>
          <p:cNvSpPr txBox="1"/>
          <p:nvPr/>
        </p:nvSpPr>
        <p:spPr>
          <a:xfrm>
            <a:off x="545400" y="228600"/>
            <a:ext cx="11534700" cy="64032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Dosis"/>
                <a:ea typeface="Dosis"/>
                <a:cs typeface="Dosis"/>
                <a:sym typeface="Dosis"/>
              </a:rPr>
              <a:t>Rekomendasi Bisnis</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Kita bisa fokus pada mobil dengan tahun produksi yang banyak pembelinya, termasuk:</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Top 15 brand: Kita ambil 5 brand terbesar seperti ford, chevrolet, nissan, totoya, dan dodge.</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Top 10 body: Kita ambil 5 yang paling diminati seperti sedan, suv, hatchback, minivan dan coupe.</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Kami juga akan banyak menjual mobil bekas dengan transmisi automatic dengan catatan perlu di ulang dan cek kembali sebelum dijual ke pasar.</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Dosis"/>
                <a:ea typeface="Dosis"/>
                <a:cs typeface="Dosis"/>
                <a:sym typeface="Dosis"/>
              </a:rPr>
              <a:t>Fokus yang dimaksud adalah kita perlu benar-benar memvalidasi kembali nilai RMSE atau MAE dari mobil-mobil ini sehingga harganya terprediksi dengan akurat dan tidak mengecewakan calon customer.</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Selain itu, karena kita akan men-deploy model bisnis dan melakukan penjualan dalam bentuk website, maka kami menyarankan mobil-mobil tersebut dipasang sebagai bentuk pemasaran/iklan untuk menarik minat pembeli, terutama memberikan transparansi dari harga yang ditawarkan dan membuat special promo sesuai dengan momen yang tepat, pada saat end &amp; next year, dan hari besar tertentu.</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Kita juga menyarankan agar proporsi staf Appraisal pada hari selasa s/d jumat bisa lebih banyak dibandingkan hari sabtu, minggu, dan senin.</a:t>
            </a:r>
            <a:endParaRPr b="1"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2ae1b18aab_0_8"/>
          <p:cNvSpPr txBox="1"/>
          <p:nvPr/>
        </p:nvSpPr>
        <p:spPr>
          <a:xfrm>
            <a:off x="589000" y="870300"/>
            <a:ext cx="6854700" cy="5987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Descriptive Analytic</a:t>
            </a:r>
            <a:endParaRPr b="0" i="0" sz="1800" u="none" cap="none" strike="noStrike">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General Information</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terdiri dari 558.811 baris dan 16 kolom.</a:t>
            </a:r>
            <a:endParaRPr b="0" i="0" sz="1800" u="none" cap="none" strike="noStrike">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Feature</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terdiri dari 5 kolom berisikan data numerik dan 11 kolom berisikan data kategorik.</a:t>
            </a:r>
            <a:endParaRPr b="0" i="0" sz="1800" u="none" cap="none" strike="noStrike">
              <a:solidFill>
                <a:schemeClr val="dk1"/>
              </a:solidFill>
              <a:latin typeface="Dosis"/>
              <a:ea typeface="Dosis"/>
              <a:cs typeface="Dosis"/>
              <a:sym typeface="Dosis"/>
            </a:endParaRPr>
          </a:p>
          <a:p>
            <a:pPr indent="-342900" lvl="2" marL="1371600" rtl="0" algn="l">
              <a:lnSpc>
                <a:spcPct val="135714"/>
              </a:lnSpc>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Untuk kolom saledate  tipe datanya bukan datetime melainkan object, sehingga perlu dicek lagi entrinya. Selain itu, sepertinya tidak ada kolom lain dengan tipe data yang aneh.</a:t>
            </a:r>
            <a:endParaRPr sz="1800">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Checking Data</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tidak memiliki data yang duplikat antar barisnya.</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Terdapat 9 kolom yang </a:t>
            </a:r>
            <a:r>
              <a:rPr lang="en-US" sz="1800">
                <a:solidFill>
                  <a:schemeClr val="dk1"/>
                </a:solidFill>
                <a:latin typeface="Dosis"/>
                <a:ea typeface="Dosis"/>
                <a:cs typeface="Dosis"/>
                <a:sym typeface="Dosis"/>
              </a:rPr>
              <a:t>mengandung missing value (Non-null &lt; total baris).</a:t>
            </a:r>
            <a:endParaRPr b="0" i="0" sz="1800" u="none" cap="none" strike="noStrike">
              <a:solidFill>
                <a:schemeClr val="dk1"/>
              </a:solidFill>
              <a:latin typeface="Dosis"/>
              <a:ea typeface="Dosis"/>
              <a:cs typeface="Dosis"/>
              <a:sym typeface="Dosis"/>
            </a:endParaRPr>
          </a:p>
        </p:txBody>
      </p:sp>
      <p:sp>
        <p:nvSpPr>
          <p:cNvPr id="86" name="Google Shape;86;g12ae1b18aab_0_8"/>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87" name="Google Shape;87;g12ae1b18aab_0_8"/>
          <p:cNvPicPr preferRelativeResize="0"/>
          <p:nvPr/>
        </p:nvPicPr>
        <p:blipFill>
          <a:blip r:embed="rId3">
            <a:alphaModFix/>
          </a:blip>
          <a:stretch>
            <a:fillRect/>
          </a:stretch>
        </p:blipFill>
        <p:spPr>
          <a:xfrm>
            <a:off x="7781850" y="1381117"/>
            <a:ext cx="4105275" cy="4495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12ae1b18aab_0_14"/>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93" name="Google Shape;93;g12ae1b18aab_0_14"/>
          <p:cNvPicPr preferRelativeResize="0"/>
          <p:nvPr/>
        </p:nvPicPr>
        <p:blipFill rotWithShape="1">
          <a:blip r:embed="rId3">
            <a:alphaModFix/>
          </a:blip>
          <a:srcRect b="0" l="0" r="0" t="0"/>
          <a:stretch/>
        </p:blipFill>
        <p:spPr>
          <a:xfrm>
            <a:off x="837450" y="834623"/>
            <a:ext cx="3577901" cy="3824900"/>
          </a:xfrm>
          <a:prstGeom prst="rect">
            <a:avLst/>
          </a:prstGeom>
          <a:noFill/>
          <a:ln>
            <a:noFill/>
          </a:ln>
        </p:spPr>
      </p:pic>
      <p:sp>
        <p:nvSpPr>
          <p:cNvPr id="94" name="Google Shape;94;g12ae1b18aab_0_14"/>
          <p:cNvSpPr txBox="1"/>
          <p:nvPr/>
        </p:nvSpPr>
        <p:spPr>
          <a:xfrm>
            <a:off x="680275" y="4873825"/>
            <a:ext cx="7163700" cy="186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a:solidFill>
                  <a:schemeClr val="dk1"/>
                </a:solidFill>
              </a:rPr>
              <a:t>Berdasarkan output di atas, terdapat 9 kolom yang memiliki missing value, yaitu kolom `make`, `model`, `trim`, `body`, `transmission`, `color`, `odometer`, `condition`, dan `interior`. Teramati 8 kolom memiliki persentase missing value &lt; 2.5 sehingga dapat dikategorikan masih relatif aman. Akan tetapi, terdapat 1 kolom yang memiliki persentase missing value mencapai 11.7% dari total keseluruhan baris, yakni kolom `transmission`.</a:t>
            </a:r>
            <a:endParaRPr>
              <a:solidFill>
                <a:schemeClr val="dk1"/>
              </a:solidFill>
            </a:endParaRPr>
          </a:p>
        </p:txBody>
      </p:sp>
      <p:sp>
        <p:nvSpPr>
          <p:cNvPr id="95" name="Google Shape;95;g12ae1b18aab_0_14"/>
          <p:cNvSpPr txBox="1"/>
          <p:nvPr/>
        </p:nvSpPr>
        <p:spPr>
          <a:xfrm>
            <a:off x="6820050" y="263750"/>
            <a:ext cx="3038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300" u="none" cap="none" strike="noStrike">
                <a:solidFill>
                  <a:schemeClr val="dk1"/>
                </a:solidFill>
                <a:latin typeface="Arial"/>
                <a:ea typeface="Arial"/>
                <a:cs typeface="Arial"/>
                <a:sym typeface="Arial"/>
              </a:rPr>
              <a:t>Missing Values</a:t>
            </a:r>
            <a:endParaRPr b="1" i="0" sz="2300" u="none" cap="none" strike="noStrike">
              <a:solidFill>
                <a:schemeClr val="dk1"/>
              </a:solidFill>
              <a:latin typeface="Arial"/>
              <a:ea typeface="Arial"/>
              <a:cs typeface="Arial"/>
              <a:sym typeface="Arial"/>
            </a:endParaRPr>
          </a:p>
        </p:txBody>
      </p:sp>
      <p:pic>
        <p:nvPicPr>
          <p:cNvPr id="96" name="Google Shape;96;g12ae1b18aab_0_14"/>
          <p:cNvPicPr preferRelativeResize="0"/>
          <p:nvPr/>
        </p:nvPicPr>
        <p:blipFill rotWithShape="1">
          <a:blip r:embed="rId4">
            <a:alphaModFix/>
          </a:blip>
          <a:srcRect b="0" l="0" r="0" t="0"/>
          <a:stretch/>
        </p:blipFill>
        <p:spPr>
          <a:xfrm>
            <a:off x="5195260" y="934625"/>
            <a:ext cx="6516589" cy="2831899"/>
          </a:xfrm>
          <a:prstGeom prst="rect">
            <a:avLst/>
          </a:prstGeom>
          <a:noFill/>
          <a:ln>
            <a:noFill/>
          </a:ln>
        </p:spPr>
      </p:pic>
      <p:sp>
        <p:nvSpPr>
          <p:cNvPr id="97" name="Google Shape;97;g12ae1b18aab_0_14"/>
          <p:cNvSpPr txBox="1"/>
          <p:nvPr/>
        </p:nvSpPr>
        <p:spPr>
          <a:xfrm>
            <a:off x="5651925" y="3827125"/>
            <a:ext cx="5774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t>Kita dapat memanfaatkan library </a:t>
            </a:r>
            <a:r>
              <a:rPr b="1" lang="en-US" sz="1500" u="sng"/>
              <a:t>missingno</a:t>
            </a:r>
            <a:r>
              <a:rPr lang="en-US" sz="1500"/>
              <a:t> untuk mengamati persebaran missing value di setiap kolom.</a:t>
            </a:r>
            <a:endParaRPr sz="15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2ae1b18aab_0_23"/>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103" name="Google Shape;103;g12ae1b18aab_0_23"/>
          <p:cNvPicPr preferRelativeResize="0"/>
          <p:nvPr/>
        </p:nvPicPr>
        <p:blipFill rotWithShape="1">
          <a:blip r:embed="rId3">
            <a:alphaModFix/>
          </a:blip>
          <a:srcRect b="0" l="0" r="0" t="0"/>
          <a:stretch/>
        </p:blipFill>
        <p:spPr>
          <a:xfrm>
            <a:off x="586850" y="1332901"/>
            <a:ext cx="5421649" cy="3610599"/>
          </a:xfrm>
          <a:prstGeom prst="rect">
            <a:avLst/>
          </a:prstGeom>
          <a:noFill/>
          <a:ln>
            <a:noFill/>
          </a:ln>
        </p:spPr>
      </p:pic>
      <p:sp>
        <p:nvSpPr>
          <p:cNvPr id="104" name="Google Shape;104;g12ae1b18aab_0_23"/>
          <p:cNvSpPr txBox="1"/>
          <p:nvPr/>
        </p:nvSpPr>
        <p:spPr>
          <a:xfrm>
            <a:off x="6072200" y="756350"/>
            <a:ext cx="5957700" cy="5956800"/>
          </a:xfrm>
          <a:prstGeom prst="rect">
            <a:avLst/>
          </a:prstGeom>
          <a:noFill/>
          <a:ln>
            <a:noFill/>
          </a:ln>
        </p:spPr>
        <p:txBody>
          <a:bodyPr anchorCtr="0" anchor="t" bIns="91425" lIns="91425" spcFirstLastPara="1" rIns="91425" wrap="square" tIns="91425">
            <a:spAutoFit/>
          </a:bodyPr>
          <a:lstStyle/>
          <a:p>
            <a:pPr indent="457200" lvl="0" marL="0" marR="0" rtl="0" algn="just">
              <a:lnSpc>
                <a:spcPct val="135714"/>
              </a:lnSpc>
              <a:spcBef>
                <a:spcPts val="0"/>
              </a:spcBef>
              <a:spcAft>
                <a:spcPts val="0"/>
              </a:spcAft>
              <a:buClr>
                <a:srgbClr val="000000"/>
              </a:buClr>
              <a:buSzPts val="1050"/>
              <a:buFont typeface="Arial"/>
              <a:buNone/>
            </a:pPr>
            <a:r>
              <a:rPr b="0" i="0" lang="en-US" u="none" cap="none" strike="noStrike">
                <a:solidFill>
                  <a:schemeClr val="dk1"/>
                </a:solidFill>
                <a:latin typeface="Arial"/>
                <a:ea typeface="Arial"/>
                <a:cs typeface="Arial"/>
                <a:sym typeface="Arial"/>
              </a:rPr>
              <a:t>Berdasarkan heatmap di atas, kita dapat melihat bahwa pasangan antara dua kolom di bawah ini memiliki korelasi positif yang sangat tinggi (mendekati 1).</a:t>
            </a:r>
            <a:endParaRPr b="0" i="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050"/>
              <a:buFont typeface="Arial"/>
              <a:buNone/>
            </a:pPr>
            <a:r>
              <a:rPr b="0" i="0" lang="en-US" u="none" cap="none" strike="noStrike">
                <a:solidFill>
                  <a:schemeClr val="dk1"/>
                </a:solidFill>
                <a:latin typeface="Arial"/>
                <a:ea typeface="Arial"/>
                <a:cs typeface="Arial"/>
                <a:sym typeface="Arial"/>
              </a:rPr>
              <a:t>body-make</a:t>
            </a:r>
            <a:r>
              <a:rPr lang="en-US">
                <a:solidFill>
                  <a:schemeClr val="dk1"/>
                </a:solidFill>
              </a:rPr>
              <a:t>; </a:t>
            </a:r>
            <a:r>
              <a:rPr b="0" i="0" lang="en-US" u="none" cap="none" strike="noStrike">
                <a:solidFill>
                  <a:schemeClr val="dk1"/>
                </a:solidFill>
                <a:latin typeface="Arial"/>
                <a:ea typeface="Arial"/>
                <a:cs typeface="Arial"/>
                <a:sym typeface="Arial"/>
              </a:rPr>
              <a:t>body-model</a:t>
            </a:r>
            <a:r>
              <a:rPr lang="en-US">
                <a:solidFill>
                  <a:schemeClr val="dk1"/>
                </a:solidFill>
              </a:rPr>
              <a:t>; </a:t>
            </a:r>
            <a:r>
              <a:rPr b="0" i="0" lang="en-US" u="none" cap="none" strike="noStrike">
                <a:solidFill>
                  <a:schemeClr val="dk1"/>
                </a:solidFill>
                <a:latin typeface="Arial"/>
                <a:ea typeface="Arial"/>
                <a:cs typeface="Arial"/>
                <a:sym typeface="Arial"/>
              </a:rPr>
              <a:t>body-trim</a:t>
            </a:r>
            <a:r>
              <a:rPr lang="en-US">
                <a:solidFill>
                  <a:schemeClr val="dk1"/>
                </a:solidFill>
              </a:rPr>
              <a:t>; </a:t>
            </a:r>
            <a:r>
              <a:rPr b="0" i="0" lang="en-US" u="none" cap="none" strike="noStrike">
                <a:solidFill>
                  <a:schemeClr val="dk1"/>
                </a:solidFill>
                <a:latin typeface="Arial"/>
                <a:ea typeface="Arial"/>
                <a:cs typeface="Arial"/>
                <a:sym typeface="Arial"/>
              </a:rPr>
              <a:t>trim-make</a:t>
            </a:r>
            <a:r>
              <a:rPr lang="en-US">
                <a:solidFill>
                  <a:schemeClr val="dk1"/>
                </a:solidFill>
              </a:rPr>
              <a:t>; </a:t>
            </a:r>
            <a:r>
              <a:rPr b="0" i="0" lang="en-US" u="none" cap="none" strike="noStrike">
                <a:solidFill>
                  <a:schemeClr val="dk1"/>
                </a:solidFill>
                <a:latin typeface="Arial"/>
                <a:ea typeface="Arial"/>
                <a:cs typeface="Arial"/>
                <a:sym typeface="Arial"/>
              </a:rPr>
              <a:t>trim-model</a:t>
            </a:r>
            <a:r>
              <a:rPr lang="en-US">
                <a:solidFill>
                  <a:schemeClr val="dk1"/>
                </a:solidFill>
              </a:rPr>
              <a:t>; </a:t>
            </a:r>
            <a:r>
              <a:rPr b="0" i="0" lang="en-US" u="none" cap="none" strike="noStrike">
                <a:solidFill>
                  <a:schemeClr val="dk1"/>
                </a:solidFill>
                <a:latin typeface="Arial"/>
                <a:ea typeface="Arial"/>
                <a:cs typeface="Arial"/>
                <a:sym typeface="Arial"/>
              </a:rPr>
              <a:t>model-make</a:t>
            </a:r>
            <a:r>
              <a:rPr lang="en-US">
                <a:solidFill>
                  <a:schemeClr val="dk1"/>
                </a:solidFill>
              </a:rPr>
              <a:t>; </a:t>
            </a:r>
            <a:r>
              <a:rPr b="0" i="0" lang="en-US" u="none" cap="none" strike="noStrike">
                <a:solidFill>
                  <a:schemeClr val="dk1"/>
                </a:solidFill>
                <a:latin typeface="Arial"/>
                <a:ea typeface="Arial"/>
                <a:cs typeface="Arial"/>
                <a:sym typeface="Arial"/>
              </a:rPr>
              <a:t>interior-color</a:t>
            </a:r>
            <a:endParaRPr b="0" i="0" u="none" cap="none" strike="noStrike">
              <a:solidFill>
                <a:schemeClr val="dk1"/>
              </a:solidFill>
              <a:latin typeface="Arial"/>
              <a:ea typeface="Arial"/>
              <a:cs typeface="Arial"/>
              <a:sym typeface="Arial"/>
            </a:endParaRPr>
          </a:p>
          <a:p>
            <a:pPr indent="457200" lvl="0" marL="0" marR="0" rtl="0" algn="just">
              <a:lnSpc>
                <a:spcPct val="135714"/>
              </a:lnSpc>
              <a:spcBef>
                <a:spcPts val="0"/>
              </a:spcBef>
              <a:spcAft>
                <a:spcPts val="0"/>
              </a:spcAft>
              <a:buClr>
                <a:srgbClr val="000000"/>
              </a:buClr>
              <a:buSzPts val="1050"/>
              <a:buFont typeface="Arial"/>
              <a:buNone/>
            </a:pPr>
            <a:r>
              <a:rPr b="0" i="0" lang="en-US" u="none" cap="none" strike="noStrike">
                <a:solidFill>
                  <a:schemeClr val="dk1"/>
                </a:solidFill>
                <a:latin typeface="Arial"/>
                <a:ea typeface="Arial"/>
                <a:cs typeface="Arial"/>
                <a:sym typeface="Arial"/>
              </a:rPr>
              <a:t>Artinya, ketika suatu baris di suatu kolom memiliki missing value, maka baris yang sama juga merupakan missing value di kolom lainnya. Contoh, kolom `model` dan kolom `make` memiliki nilai korelasi +1, maka semua baris yang missing value di kolom `model` merupakan semua baris yang juga missing value di kolom `make`. Hal tersebut dapat dibuktikan juga dari plot matrix yang telah dilakukan di tahap sebelumnya (posisi garis putih sebagai indikator missing value yang sama di kolom `model` dan kolom `make`.</a:t>
            </a:r>
            <a:endParaRPr b="0" i="0" u="none" cap="none" strike="noStrike">
              <a:solidFill>
                <a:schemeClr val="dk1"/>
              </a:solidFill>
              <a:latin typeface="Arial"/>
              <a:ea typeface="Arial"/>
              <a:cs typeface="Arial"/>
              <a:sym typeface="Arial"/>
            </a:endParaRPr>
          </a:p>
          <a:p>
            <a:pPr indent="457200" lvl="0" marL="0" marR="0" rtl="0" algn="just">
              <a:lnSpc>
                <a:spcPct val="135714"/>
              </a:lnSpc>
              <a:spcBef>
                <a:spcPts val="0"/>
              </a:spcBef>
              <a:spcAft>
                <a:spcPts val="0"/>
              </a:spcAft>
              <a:buClr>
                <a:srgbClr val="000000"/>
              </a:buClr>
              <a:buSzPts val="1050"/>
              <a:buFont typeface="Arial"/>
              <a:buNone/>
            </a:pPr>
            <a:r>
              <a:rPr b="0" i="0" lang="en-US" u="none" cap="none" strike="noStrike">
                <a:solidFill>
                  <a:schemeClr val="dk1"/>
                </a:solidFill>
                <a:latin typeface="Arial"/>
                <a:ea typeface="Arial"/>
                <a:cs typeface="Arial"/>
                <a:sym typeface="Arial"/>
              </a:rPr>
              <a:t>Oleh karena itu, salah satu solusi yang dapat dipilih untuk mengatasi missing value dari kolom `model`, `make`, `trim`, dan `body` adalah dengan cara </a:t>
            </a:r>
            <a:r>
              <a:rPr b="1" i="0" lang="en-US" u="none" cap="none" strike="noStrike">
                <a:solidFill>
                  <a:schemeClr val="dk1"/>
                </a:solidFill>
                <a:latin typeface="Arial"/>
                <a:ea typeface="Arial"/>
                <a:cs typeface="Arial"/>
                <a:sym typeface="Arial"/>
              </a:rPr>
              <a:t>**menghapus barisnya**</a:t>
            </a:r>
            <a:r>
              <a:rPr b="0" i="0" lang="en-US" u="none" cap="none" strike="noStrike">
                <a:solidFill>
                  <a:schemeClr val="dk1"/>
                </a:solidFill>
                <a:latin typeface="Arial"/>
                <a:ea typeface="Arial"/>
                <a:cs typeface="Arial"/>
                <a:sym typeface="Arial"/>
              </a:rPr>
              <a:t>, karena missing value terletak pada baris yang sama di hampir keseluruhan kolom-kolom tersebut. Sedangkan, untuk prosedur imputation sepertinya akan terlalu riskan untuk dilakukan, karena kita perlu mengisi suatu baris yang kosong di keempat kolom sekaligus.</a:t>
            </a:r>
            <a:endParaRPr b="0" i="0" u="none" cap="none" strike="noStrike">
              <a:solidFill>
                <a:schemeClr val="dk1"/>
              </a:solidFill>
              <a:latin typeface="Arial"/>
              <a:ea typeface="Arial"/>
              <a:cs typeface="Arial"/>
              <a:sym typeface="Arial"/>
            </a:endParaRPr>
          </a:p>
        </p:txBody>
      </p:sp>
      <p:sp>
        <p:nvSpPr>
          <p:cNvPr id="105" name="Google Shape;105;g12ae1b18aab_0_23"/>
          <p:cNvSpPr txBox="1"/>
          <p:nvPr/>
        </p:nvSpPr>
        <p:spPr>
          <a:xfrm>
            <a:off x="586850" y="4943500"/>
            <a:ext cx="4977600" cy="10137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US" sz="1450">
                <a:solidFill>
                  <a:schemeClr val="dk1"/>
                </a:solidFill>
              </a:rPr>
              <a:t>Kita juga dapat melihat korelasi dari missing value di satu kolom dengan kolom lainnya menggunakan </a:t>
            </a:r>
            <a:r>
              <a:rPr lang="en-US" sz="1450" u="sng">
                <a:solidFill>
                  <a:schemeClr val="dk1"/>
                </a:solidFill>
                <a:hlinkClick r:id="rId4">
                  <a:extLst>
                    <a:ext uri="{A12FA001-AC4F-418D-AE19-62706E023703}">
                      <ahyp:hlinkClr val="tx"/>
                    </a:ext>
                  </a:extLst>
                </a:hlinkClick>
              </a:rPr>
              <a:t>heatmap missingno</a:t>
            </a:r>
            <a:r>
              <a:rPr lang="en-US" sz="1450">
                <a:solidFill>
                  <a:schemeClr val="dk1"/>
                </a:solidFill>
              </a:rPr>
              <a:t>.</a:t>
            </a:r>
            <a:endParaRPr sz="1450">
              <a:solidFill>
                <a:schemeClr val="dk1"/>
              </a:solidFill>
            </a:endParaRPr>
          </a:p>
        </p:txBody>
      </p:sp>
      <p:sp>
        <p:nvSpPr>
          <p:cNvPr id="106" name="Google Shape;106;g12ae1b18aab_0_23"/>
          <p:cNvSpPr txBox="1"/>
          <p:nvPr/>
        </p:nvSpPr>
        <p:spPr>
          <a:xfrm>
            <a:off x="2176600" y="756350"/>
            <a:ext cx="3038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300" u="none" cap="none" strike="noStrike">
                <a:solidFill>
                  <a:schemeClr val="dk1"/>
                </a:solidFill>
                <a:latin typeface="Arial"/>
                <a:ea typeface="Arial"/>
                <a:cs typeface="Arial"/>
                <a:sym typeface="Arial"/>
              </a:rPr>
              <a:t>Missing Values</a:t>
            </a:r>
            <a:endParaRPr b="1" i="0" sz="23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2ae1b18aab_0_31"/>
          <p:cNvSpPr txBox="1"/>
          <p:nvPr>
            <p:ph idx="1" type="body"/>
          </p:nvPr>
        </p:nvSpPr>
        <p:spPr>
          <a:xfrm>
            <a:off x="528650" y="1264250"/>
            <a:ext cx="5229300" cy="5465100"/>
          </a:xfrm>
          <a:prstGeom prst="rect">
            <a:avLst/>
          </a:prstGeom>
        </p:spPr>
        <p:txBody>
          <a:bodyPr anchorCtr="0" anchor="t" bIns="121900" lIns="121900" spcFirstLastPara="1" rIns="121900" wrap="square" tIns="121900">
            <a:noAutofit/>
          </a:bodyPr>
          <a:lstStyle/>
          <a:p>
            <a:pPr indent="0" lvl="0" marL="0" rtl="0" algn="just">
              <a:lnSpc>
                <a:spcPct val="140000"/>
              </a:lnSpc>
              <a:spcBef>
                <a:spcPts val="0"/>
              </a:spcBef>
              <a:spcAft>
                <a:spcPts val="0"/>
              </a:spcAft>
              <a:buNone/>
            </a:pPr>
            <a:r>
              <a:rPr b="1" lang="en-US" sz="1400">
                <a:latin typeface="Arial"/>
                <a:ea typeface="Arial"/>
                <a:cs typeface="Arial"/>
                <a:sym typeface="Arial"/>
              </a:rPr>
              <a:t>Value Summary Tidak Wajar</a:t>
            </a:r>
            <a:endParaRPr sz="1400">
              <a:latin typeface="Arial"/>
              <a:ea typeface="Arial"/>
              <a:cs typeface="Arial"/>
              <a:sym typeface="Arial"/>
            </a:endParaRPr>
          </a:p>
          <a:p>
            <a:pPr indent="-317500" lvl="0" marL="457200" rtl="0" algn="just">
              <a:lnSpc>
                <a:spcPct val="140000"/>
              </a:lnSpc>
              <a:spcBef>
                <a:spcPts val="0"/>
              </a:spcBef>
              <a:spcAft>
                <a:spcPts val="0"/>
              </a:spcAft>
              <a:buSzPts val="1400"/>
              <a:buFont typeface="Arial"/>
              <a:buChar char="●"/>
            </a:pPr>
            <a:r>
              <a:rPr lang="en-US" sz="1400">
                <a:latin typeface="Arial"/>
                <a:ea typeface="Arial"/>
                <a:cs typeface="Arial"/>
                <a:sym typeface="Arial"/>
              </a:rPr>
              <a:t>Terdapat data yang tidak masuk akal, dimana odometer-nya sebesar 999.999 miles, sedangkan menurut laman web </a:t>
            </a:r>
            <a:r>
              <a:rPr lang="en-US" sz="1400" u="sng">
                <a:solidFill>
                  <a:schemeClr val="accent5"/>
                </a:solidFill>
                <a:latin typeface="Arial"/>
                <a:ea typeface="Arial"/>
                <a:cs typeface="Arial"/>
                <a:sym typeface="Arial"/>
                <a:hlinkClick r:id="rId3">
                  <a:extLst>
                    <a:ext uri="{A12FA001-AC4F-418D-AE19-62706E023703}">
                      <ahyp:hlinkClr val="tx"/>
                    </a:ext>
                  </a:extLst>
                </a:hlinkClick>
              </a:rPr>
              <a:t>PolicyAdvice</a:t>
            </a:r>
            <a:r>
              <a:rPr lang="en-US" sz="1400">
                <a:latin typeface="Arial"/>
                <a:ea typeface="Arial"/>
                <a:cs typeface="Arial"/>
                <a:sym typeface="Arial"/>
              </a:rPr>
              <a:t> dan </a:t>
            </a:r>
            <a:r>
              <a:rPr lang="en-US" sz="1400" u="sng">
                <a:solidFill>
                  <a:schemeClr val="accent5"/>
                </a:solidFill>
                <a:latin typeface="Arial"/>
                <a:ea typeface="Arial"/>
                <a:cs typeface="Arial"/>
                <a:sym typeface="Arial"/>
                <a:hlinkClick r:id="rId4">
                  <a:extLst>
                    <a:ext uri="{A12FA001-AC4F-418D-AE19-62706E023703}">
                      <ahyp:hlinkClr val="tx"/>
                    </a:ext>
                  </a:extLst>
                </a:hlinkClick>
              </a:rPr>
              <a:t>Metromile</a:t>
            </a:r>
            <a:r>
              <a:rPr lang="en-US" sz="1400">
                <a:latin typeface="Arial"/>
                <a:ea typeface="Arial"/>
                <a:cs typeface="Arial"/>
                <a:sym typeface="Arial"/>
              </a:rPr>
              <a:t>, rata-rata pengendara kendaraan roda 4 menempuh jarak kurang kebih 13.500 km, yang berarti butuh lebih dari 97 tahun untuk seorang pengendara mencapai odometer 999.999 miles, sedangkan usia mobil maksimal yang ada sebesar 33 tahun.</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minimum `mmr` sebesar 25 mengundang kecurigaan. Mobil seperti apa yang mmr-nya hanya sebesar 25 USD?</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minimum `sellingprice` sebesar 1 juga menimbulkan pertanyaan "Mobil apa yang harganya 1 USD?".</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maksimum pada kolom `mmr` dan `sellingprice` sangat tinggi dibandingkan dengan nilai mean/median-nya. </a:t>
            </a:r>
            <a:endParaRPr b="1" sz="1400">
              <a:latin typeface="Arial"/>
              <a:ea typeface="Arial"/>
              <a:cs typeface="Arial"/>
              <a:sym typeface="Arial"/>
            </a:endParaRPr>
          </a:p>
        </p:txBody>
      </p:sp>
      <p:sp>
        <p:nvSpPr>
          <p:cNvPr id="113" name="Google Shape;113;g12ae1b18aab_0_31"/>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14" name="Google Shape;114;g12ae1b18aab_0_31"/>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lang="en-US" sz="2100">
                <a:solidFill>
                  <a:schemeClr val="dk1"/>
                </a:solidFill>
              </a:rPr>
              <a:t>Descriptive Statistics Numerical Features</a:t>
            </a:r>
            <a:endParaRPr b="1" i="0" sz="2100" u="none" cap="none" strike="noStrike">
              <a:solidFill>
                <a:schemeClr val="dk1"/>
              </a:solidFill>
              <a:latin typeface="Arial"/>
              <a:ea typeface="Arial"/>
              <a:cs typeface="Arial"/>
              <a:sym typeface="Arial"/>
            </a:endParaRPr>
          </a:p>
        </p:txBody>
      </p:sp>
      <p:pic>
        <p:nvPicPr>
          <p:cNvPr id="115" name="Google Shape;115;g12ae1b18aab_0_31"/>
          <p:cNvPicPr preferRelativeResize="0"/>
          <p:nvPr/>
        </p:nvPicPr>
        <p:blipFill>
          <a:blip r:embed="rId5">
            <a:alphaModFix/>
          </a:blip>
          <a:stretch>
            <a:fillRect/>
          </a:stretch>
        </p:blipFill>
        <p:spPr>
          <a:xfrm>
            <a:off x="5886700" y="1366850"/>
            <a:ext cx="6067200" cy="27680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12ae1b18aab_0_39"/>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22" name="Google Shape;122;g12ae1b18aab_0_39"/>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lang="en-US" sz="2100">
                <a:solidFill>
                  <a:schemeClr val="dk1"/>
                </a:solidFill>
              </a:rPr>
              <a:t>Descriptive Statistics Non-Numerical Features</a:t>
            </a:r>
            <a:endParaRPr b="1" i="0" sz="2100" u="none" cap="none" strike="noStrike">
              <a:solidFill>
                <a:schemeClr val="dk1"/>
              </a:solidFill>
              <a:latin typeface="Arial"/>
              <a:ea typeface="Arial"/>
              <a:cs typeface="Arial"/>
              <a:sym typeface="Arial"/>
            </a:endParaRPr>
          </a:p>
        </p:txBody>
      </p:sp>
      <p:pic>
        <p:nvPicPr>
          <p:cNvPr id="123" name="Google Shape;123;g12ae1b18aab_0_39"/>
          <p:cNvPicPr preferRelativeResize="0"/>
          <p:nvPr/>
        </p:nvPicPr>
        <p:blipFill>
          <a:blip r:embed="rId3">
            <a:alphaModFix/>
          </a:blip>
          <a:stretch>
            <a:fillRect/>
          </a:stretch>
        </p:blipFill>
        <p:spPr>
          <a:xfrm>
            <a:off x="626275" y="1435700"/>
            <a:ext cx="10939451" cy="1607250"/>
          </a:xfrm>
          <a:prstGeom prst="rect">
            <a:avLst/>
          </a:prstGeom>
          <a:noFill/>
          <a:ln>
            <a:noFill/>
          </a:ln>
        </p:spPr>
      </p:pic>
      <p:sp>
        <p:nvSpPr>
          <p:cNvPr id="124" name="Google Shape;124;g12ae1b18aab_0_39"/>
          <p:cNvSpPr txBox="1"/>
          <p:nvPr/>
        </p:nvSpPr>
        <p:spPr>
          <a:xfrm>
            <a:off x="679950" y="3328700"/>
            <a:ext cx="10832100" cy="2124000"/>
          </a:xfrm>
          <a:prstGeom prst="rect">
            <a:avLst/>
          </a:prstGeom>
          <a:noFill/>
          <a:ln>
            <a:noFill/>
          </a:ln>
        </p:spPr>
        <p:txBody>
          <a:bodyPr anchorCtr="0" anchor="t" bIns="91425" lIns="91425" spcFirstLastPara="1" rIns="91425" wrap="square" tIns="91425">
            <a:spAutoFit/>
          </a:bodyPr>
          <a:lstStyle/>
          <a:p>
            <a:pPr indent="-342900" lvl="0" marL="457200" rtl="0" algn="just">
              <a:lnSpc>
                <a:spcPct val="150000"/>
              </a:lnSpc>
              <a:spcBef>
                <a:spcPts val="0"/>
              </a:spcBef>
              <a:spcAft>
                <a:spcPts val="0"/>
              </a:spcAft>
              <a:buClr>
                <a:schemeClr val="dk1"/>
              </a:buClr>
              <a:buSzPts val="1800"/>
              <a:buChar char="●"/>
            </a:pPr>
            <a:r>
              <a:rPr lang="en-US" sz="1800">
                <a:solidFill>
                  <a:schemeClr val="dk1"/>
                </a:solidFill>
              </a:rPr>
              <a:t>Kolom dengan jumlah unique value &lt; 10 hanyalah kolom `transmission`.</a:t>
            </a:r>
            <a:endParaRPr sz="1800">
              <a:solidFill>
                <a:schemeClr val="dk1"/>
              </a:solidFill>
            </a:endParaRPr>
          </a:p>
          <a:p>
            <a:pPr indent="-342900" lvl="0" marL="457200" rtl="0" algn="just">
              <a:lnSpc>
                <a:spcPct val="150000"/>
              </a:lnSpc>
              <a:spcBef>
                <a:spcPts val="0"/>
              </a:spcBef>
              <a:spcAft>
                <a:spcPts val="0"/>
              </a:spcAft>
              <a:buClr>
                <a:schemeClr val="dk1"/>
              </a:buClr>
              <a:buSzPts val="1800"/>
              <a:buChar char="●"/>
            </a:pPr>
            <a:r>
              <a:rPr lang="en-US" sz="1800">
                <a:solidFill>
                  <a:schemeClr val="dk1"/>
                </a:solidFill>
              </a:rPr>
              <a:t>Kolom lainnya memiliki unique value &gt;= 17, bahkan ada kolom yang jumlah unique values-nya mencapai 550.296. Kolom-kolom ini perlu dicek lagi value-nya barangkali akan diperoleh penamaan yang tidak konsisten. Selain itu, apabila terdapat kategori value tertentu yang jumlahnya sangat besar maka dapat dipertimbangkan untuk di-drop seperti pada kolom `model`.</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2ae1b18aab_0_47"/>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31" name="Google Shape;131;g12ae1b18aab_0_47"/>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lang="en-US" sz="2100">
                <a:solidFill>
                  <a:schemeClr val="dk1"/>
                </a:solidFill>
              </a:rPr>
              <a:t>Unique Value of Non-Numerical Features</a:t>
            </a:r>
            <a:endParaRPr b="1" i="0" sz="2100" u="none" cap="none" strike="noStrike">
              <a:solidFill>
                <a:schemeClr val="dk1"/>
              </a:solidFill>
              <a:latin typeface="Arial"/>
              <a:ea typeface="Arial"/>
              <a:cs typeface="Arial"/>
              <a:sym typeface="Arial"/>
            </a:endParaRPr>
          </a:p>
        </p:txBody>
      </p:sp>
      <p:sp>
        <p:nvSpPr>
          <p:cNvPr id="132" name="Google Shape;132;g12ae1b18aab_0_47"/>
          <p:cNvSpPr txBox="1"/>
          <p:nvPr/>
        </p:nvSpPr>
        <p:spPr>
          <a:xfrm>
            <a:off x="1575750" y="3378025"/>
            <a:ext cx="3906300" cy="4617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US" sz="1800">
                <a:solidFill>
                  <a:schemeClr val="dk1"/>
                </a:solidFill>
              </a:rPr>
              <a:t>Output dari kolom make:</a:t>
            </a:r>
            <a:endParaRPr sz="1800">
              <a:solidFill>
                <a:schemeClr val="dk1"/>
              </a:solidFill>
            </a:endParaRPr>
          </a:p>
        </p:txBody>
      </p:sp>
      <p:pic>
        <p:nvPicPr>
          <p:cNvPr id="133" name="Google Shape;133;g12ae1b18aab_0_47"/>
          <p:cNvPicPr preferRelativeResize="0"/>
          <p:nvPr/>
        </p:nvPicPr>
        <p:blipFill>
          <a:blip r:embed="rId3">
            <a:alphaModFix/>
          </a:blip>
          <a:stretch>
            <a:fillRect/>
          </a:stretch>
        </p:blipFill>
        <p:spPr>
          <a:xfrm>
            <a:off x="495300" y="1201325"/>
            <a:ext cx="6067201" cy="1731728"/>
          </a:xfrm>
          <a:prstGeom prst="rect">
            <a:avLst/>
          </a:prstGeom>
          <a:noFill/>
          <a:ln>
            <a:noFill/>
          </a:ln>
        </p:spPr>
      </p:pic>
      <p:pic>
        <p:nvPicPr>
          <p:cNvPr id="134" name="Google Shape;134;g12ae1b18aab_0_47"/>
          <p:cNvPicPr preferRelativeResize="0"/>
          <p:nvPr/>
        </p:nvPicPr>
        <p:blipFill>
          <a:blip r:embed="rId4">
            <a:alphaModFix/>
          </a:blip>
          <a:stretch>
            <a:fillRect/>
          </a:stretch>
        </p:blipFill>
        <p:spPr>
          <a:xfrm>
            <a:off x="575050" y="3936025"/>
            <a:ext cx="7268800" cy="2491450"/>
          </a:xfrm>
          <a:prstGeom prst="rect">
            <a:avLst/>
          </a:prstGeom>
          <a:noFill/>
          <a:ln>
            <a:noFill/>
          </a:ln>
        </p:spPr>
      </p:pic>
      <p:sp>
        <p:nvSpPr>
          <p:cNvPr id="135" name="Google Shape;135;g12ae1b18aab_0_47"/>
          <p:cNvSpPr txBox="1"/>
          <p:nvPr/>
        </p:nvSpPr>
        <p:spPr>
          <a:xfrm>
            <a:off x="7915225" y="4264613"/>
            <a:ext cx="4157400" cy="1589700"/>
          </a:xfrm>
          <a:prstGeom prst="rect">
            <a:avLst/>
          </a:prstGeom>
          <a:noFill/>
          <a:ln>
            <a:noFill/>
          </a:ln>
        </p:spPr>
        <p:txBody>
          <a:bodyPr anchorCtr="0" anchor="t" bIns="91425" lIns="91425" spcFirstLastPara="1" rIns="91425" wrap="square" tIns="91425">
            <a:spAutoFit/>
          </a:bodyPr>
          <a:lstStyle/>
          <a:p>
            <a:pPr indent="0" lvl="0" marL="0" rtl="0" algn="just">
              <a:lnSpc>
                <a:spcPct val="135714"/>
              </a:lnSpc>
              <a:spcBef>
                <a:spcPts val="0"/>
              </a:spcBef>
              <a:spcAft>
                <a:spcPts val="0"/>
              </a:spcAft>
              <a:buNone/>
            </a:pPr>
            <a:r>
              <a:rPr lang="en-US" sz="1800">
                <a:solidFill>
                  <a:schemeClr val="dk1"/>
                </a:solidFill>
              </a:rPr>
              <a:t>Pengamatan di kolom `make`:</a:t>
            </a:r>
            <a:endParaRPr sz="1800">
              <a:solidFill>
                <a:schemeClr val="dk1"/>
              </a:solidFill>
            </a:endParaRPr>
          </a:p>
          <a:p>
            <a:pPr indent="0" lvl="0" marL="0" rtl="0" algn="just">
              <a:lnSpc>
                <a:spcPct val="135714"/>
              </a:lnSpc>
              <a:spcBef>
                <a:spcPts val="0"/>
              </a:spcBef>
              <a:spcAft>
                <a:spcPts val="0"/>
              </a:spcAft>
              <a:buNone/>
            </a:pPr>
            <a:r>
              <a:rPr lang="en-US" sz="1800">
                <a:solidFill>
                  <a:schemeClr val="dk1"/>
                </a:solidFill>
              </a:rPr>
              <a:t>Ada entri yang tidak konsisten penamaannya, contohnya: Kia dan kia; Porsche dan porsche; dll.</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2020-04-27T16:06:52Z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y fmtid="{D5CDD505-2E9C-101B-9397-08002B2CF9AE}" pid="3" name="ICV">
    <vt:lpwstr>34dabffec7c2448f996b33ce5d959054</vt:lpwstr>
  </property>
</Properties>
</file>